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0" r:id="rId5"/>
    <p:sldMasterId id="2147483681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</p:sldIdLst>
  <p:sldSz cy="5143500" cx="9144000"/>
  <p:notesSz cx="6858000" cy="9144000"/>
  <p:embeddedFontLst>
    <p:embeddedFont>
      <p:font typeface="DM Sans Medium"/>
      <p:regular r:id="rId79"/>
      <p:bold r:id="rId80"/>
      <p:italic r:id="rId81"/>
      <p:boldItalic r:id="rId82"/>
    </p:embeddedFont>
    <p:embeddedFont>
      <p:font typeface="Poppins"/>
      <p:regular r:id="rId83"/>
      <p:bold r:id="rId84"/>
      <p:italic r:id="rId85"/>
      <p:boldItalic r:id="rId86"/>
    </p:embeddedFont>
    <p:embeddedFont>
      <p:font typeface="Poppins Medium"/>
      <p:regular r:id="rId87"/>
      <p:bold r:id="rId88"/>
      <p:italic r:id="rId89"/>
      <p:boldItalic r:id="rId90"/>
    </p:embeddedFont>
    <p:embeddedFont>
      <p:font typeface="Poppins SemiBold"/>
      <p:regular r:id="rId91"/>
      <p:bold r:id="rId92"/>
      <p:italic r:id="rId93"/>
      <p:boldItalic r:id="rId94"/>
    </p:embeddedFont>
    <p:embeddedFont>
      <p:font typeface="DM Sans"/>
      <p:regular r:id="rId95"/>
      <p:bold r:id="rId96"/>
      <p:italic r:id="rId97"/>
      <p:boldItalic r:id="rId98"/>
    </p:embeddedFont>
    <p:embeddedFont>
      <p:font typeface="Open Sans"/>
      <p:regular r:id="rId99"/>
      <p:bold r:id="rId100"/>
      <p:italic r:id="rId101"/>
      <p:boldItalic r:id="rId10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E00F09BE-1E12-4E3D-B57A-569AD964B57E}">
  <a:tblStyle styleId="{E00F09BE-1E12-4E3D-B57A-569AD964B57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9" Type="http://schemas.openxmlformats.org/officeDocument/2006/relationships/slide" Target="slides/slide42.xml"/><Relationship Id="rId102" Type="http://schemas.openxmlformats.org/officeDocument/2006/relationships/font" Target="fonts/OpenSans-boldItalic.fntdata"/><Relationship Id="rId101" Type="http://schemas.openxmlformats.org/officeDocument/2006/relationships/font" Target="fonts/OpenSans-italic.fntdata"/><Relationship Id="rId100" Type="http://schemas.openxmlformats.org/officeDocument/2006/relationships/font" Target="fonts/OpenSans-bold.fntdata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95" Type="http://schemas.openxmlformats.org/officeDocument/2006/relationships/font" Target="fonts/DMSans-regular.fntdata"/><Relationship Id="rId94" Type="http://schemas.openxmlformats.org/officeDocument/2006/relationships/font" Target="fonts/PoppinsSemiBold-boldItalic.fntdata"/><Relationship Id="rId97" Type="http://schemas.openxmlformats.org/officeDocument/2006/relationships/font" Target="fonts/DMSans-italic.fntdata"/><Relationship Id="rId96" Type="http://schemas.openxmlformats.org/officeDocument/2006/relationships/font" Target="fonts/DMSans-bold.fntdata"/><Relationship Id="rId11" Type="http://schemas.openxmlformats.org/officeDocument/2006/relationships/slide" Target="slides/slide4.xml"/><Relationship Id="rId99" Type="http://schemas.openxmlformats.org/officeDocument/2006/relationships/font" Target="fonts/OpenSans-regular.fntdata"/><Relationship Id="rId10" Type="http://schemas.openxmlformats.org/officeDocument/2006/relationships/slide" Target="slides/slide3.xml"/><Relationship Id="rId98" Type="http://schemas.openxmlformats.org/officeDocument/2006/relationships/font" Target="fonts/DMSans-boldItalic.fntdata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91" Type="http://schemas.openxmlformats.org/officeDocument/2006/relationships/font" Target="fonts/PoppinsSemiBold-regular.fntdata"/><Relationship Id="rId90" Type="http://schemas.openxmlformats.org/officeDocument/2006/relationships/font" Target="fonts/PoppinsMedium-boldItalic.fntdata"/><Relationship Id="rId93" Type="http://schemas.openxmlformats.org/officeDocument/2006/relationships/font" Target="fonts/PoppinsSemiBold-italic.fntdata"/><Relationship Id="rId92" Type="http://schemas.openxmlformats.org/officeDocument/2006/relationships/font" Target="fonts/PoppinsSemiBold-bold.fntdata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Relationship Id="rId84" Type="http://schemas.openxmlformats.org/officeDocument/2006/relationships/font" Target="fonts/Poppins-bold.fntdata"/><Relationship Id="rId83" Type="http://schemas.openxmlformats.org/officeDocument/2006/relationships/font" Target="fonts/Poppins-regular.fntdata"/><Relationship Id="rId86" Type="http://schemas.openxmlformats.org/officeDocument/2006/relationships/font" Target="fonts/Poppins-boldItalic.fntdata"/><Relationship Id="rId85" Type="http://schemas.openxmlformats.org/officeDocument/2006/relationships/font" Target="fonts/Poppins-italic.fntdata"/><Relationship Id="rId88" Type="http://schemas.openxmlformats.org/officeDocument/2006/relationships/font" Target="fonts/PoppinsMedium-bold.fntdata"/><Relationship Id="rId87" Type="http://schemas.openxmlformats.org/officeDocument/2006/relationships/font" Target="fonts/PoppinsMedium-regular.fntdata"/><Relationship Id="rId89" Type="http://schemas.openxmlformats.org/officeDocument/2006/relationships/font" Target="fonts/PoppinsMedium-italic.fntdata"/><Relationship Id="rId80" Type="http://schemas.openxmlformats.org/officeDocument/2006/relationships/font" Target="fonts/DMSansMedium-bold.fntdata"/><Relationship Id="rId82" Type="http://schemas.openxmlformats.org/officeDocument/2006/relationships/font" Target="fonts/DMSansMedium-boldItalic.fntdata"/><Relationship Id="rId81" Type="http://schemas.openxmlformats.org/officeDocument/2006/relationships/font" Target="fonts/DMSansMedium-italic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73" Type="http://schemas.openxmlformats.org/officeDocument/2006/relationships/slide" Target="slides/slide66.xml"/><Relationship Id="rId72" Type="http://schemas.openxmlformats.org/officeDocument/2006/relationships/slide" Target="slides/slide65.xml"/><Relationship Id="rId75" Type="http://schemas.openxmlformats.org/officeDocument/2006/relationships/slide" Target="slides/slide68.xml"/><Relationship Id="rId74" Type="http://schemas.openxmlformats.org/officeDocument/2006/relationships/slide" Target="slides/slide67.xml"/><Relationship Id="rId77" Type="http://schemas.openxmlformats.org/officeDocument/2006/relationships/slide" Target="slides/slide70.xml"/><Relationship Id="rId76" Type="http://schemas.openxmlformats.org/officeDocument/2006/relationships/slide" Target="slides/slide69.xml"/><Relationship Id="rId79" Type="http://schemas.openxmlformats.org/officeDocument/2006/relationships/font" Target="fonts/DMSansMedium-regular.fntdata"/><Relationship Id="rId78" Type="http://schemas.openxmlformats.org/officeDocument/2006/relationships/slide" Target="slides/slide71.xml"/><Relationship Id="rId71" Type="http://schemas.openxmlformats.org/officeDocument/2006/relationships/slide" Target="slides/slide64.xml"/><Relationship Id="rId70" Type="http://schemas.openxmlformats.org/officeDocument/2006/relationships/slide" Target="slides/slide63.xml"/><Relationship Id="rId62" Type="http://schemas.openxmlformats.org/officeDocument/2006/relationships/slide" Target="slides/slide55.xml"/><Relationship Id="rId61" Type="http://schemas.openxmlformats.org/officeDocument/2006/relationships/slide" Target="slides/slide54.xml"/><Relationship Id="rId64" Type="http://schemas.openxmlformats.org/officeDocument/2006/relationships/slide" Target="slides/slide57.xml"/><Relationship Id="rId63" Type="http://schemas.openxmlformats.org/officeDocument/2006/relationships/slide" Target="slides/slide56.xml"/><Relationship Id="rId66" Type="http://schemas.openxmlformats.org/officeDocument/2006/relationships/slide" Target="slides/slide59.xml"/><Relationship Id="rId65" Type="http://schemas.openxmlformats.org/officeDocument/2006/relationships/slide" Target="slides/slide58.xml"/><Relationship Id="rId68" Type="http://schemas.openxmlformats.org/officeDocument/2006/relationships/slide" Target="slides/slide61.xml"/><Relationship Id="rId67" Type="http://schemas.openxmlformats.org/officeDocument/2006/relationships/slide" Target="slides/slide60.xml"/><Relationship Id="rId60" Type="http://schemas.openxmlformats.org/officeDocument/2006/relationships/slide" Target="slides/slide53.xml"/><Relationship Id="rId69" Type="http://schemas.openxmlformats.org/officeDocument/2006/relationships/slide" Target="slides/slide62.xml"/><Relationship Id="rId51" Type="http://schemas.openxmlformats.org/officeDocument/2006/relationships/slide" Target="slides/slide44.xml"/><Relationship Id="rId50" Type="http://schemas.openxmlformats.org/officeDocument/2006/relationships/slide" Target="slides/slide43.xml"/><Relationship Id="rId53" Type="http://schemas.openxmlformats.org/officeDocument/2006/relationships/slide" Target="slides/slide46.xml"/><Relationship Id="rId52" Type="http://schemas.openxmlformats.org/officeDocument/2006/relationships/slide" Target="slides/slide45.xml"/><Relationship Id="rId55" Type="http://schemas.openxmlformats.org/officeDocument/2006/relationships/slide" Target="slides/slide48.xml"/><Relationship Id="rId54" Type="http://schemas.openxmlformats.org/officeDocument/2006/relationships/slide" Target="slides/slide47.xml"/><Relationship Id="rId57" Type="http://schemas.openxmlformats.org/officeDocument/2006/relationships/slide" Target="slides/slide50.xml"/><Relationship Id="rId56" Type="http://schemas.openxmlformats.org/officeDocument/2006/relationships/slide" Target="slides/slide49.xml"/><Relationship Id="rId59" Type="http://schemas.openxmlformats.org/officeDocument/2006/relationships/slide" Target="slides/slide52.xml"/><Relationship Id="rId58" Type="http://schemas.openxmlformats.org/officeDocument/2006/relationships/slide" Target="slides/slide5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ca32f9cd73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g2ca32f9cd73_0_7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ca32f9cd73_0_2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g2ca32f9cd73_0_28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1f55c31e46f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g1f55c31e46f_0_1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ca32f9cd73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g2ca32f9cd73_0_16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f55c31e46f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One way of thinking about this process is that it “unlocks” capabilities that GPT-3 already had, but were difficult to elicit through prompt engineering alone: this is because our training procedure has a limited ability to teach the model new capabilities relative to what is learned during pretraining, since it uses less than 2% of the compute and data relative to model pretraining.</a:t>
            </a:r>
            <a:endParaRPr/>
          </a:p>
        </p:txBody>
      </p:sp>
      <p:sp>
        <p:nvSpPr>
          <p:cNvPr id="205" name="Google Shape;205;g1f55c31e46f_0_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1f55c31e46f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g1f55c31e46f_0_3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f55c31e46f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g1f55c31e46f_0_5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ca32f9cd73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g2ca32f9cd73_0_18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f55c31e46f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g1f55c31e46f_0_5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2ca32f9cd73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g2ca32f9cd73_0_18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f55c31e46f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g1f55c31e46f_0_8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ca32f9cd73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g2ca32f9cd73_0_7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1f55c31e46f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g1f55c31e46f_0_8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2ca32f9cd73_0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g2ca32f9cd73_0_20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2ca32f9cd73_0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g2ca32f9cd73_0_20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2ca32f9cd73_0_2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g2ca32f9cd73_0_25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1f55c31e46f_1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g1f55c31e46f_1_2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1f55c31e46f_1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g1f55c31e46f_1_4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f55c31e46f_1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g1f55c31e46f_1_6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2ca32f9cd73_0_2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g2ca32f9cd73_0_26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2ca32f9cd73_0_3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g2ca32f9cd73_0_30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2ca32f9cd73_0_2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g2ca32f9cd73_0_26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ca32f9cd73_0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g2ca32f9cd73_0_22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f55c31e46f_1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g1f55c31e46f_1_10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1f55c31e46f_1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g1f55c31e46f_1_16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1f55c31e46f_1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g1f55c31e46f_1_9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1f55c31e46f_1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g1f55c31e46f_1_16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1f55c31e46f_1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g1f55c31e46f_1_12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1f55c31e46f_1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g1f55c31e46f_1_12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1f55c31e46f_1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g1f55c31e46f_1_14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1f55c31e46f_1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g1f55c31e46f_1_14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1f55c31e46f_1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g1f55c31e46f_1_13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1f55c31e46f_1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g1f55c31e46f_1_18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ca32f9cd73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g2ca32f9cd73_0_15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1f55c31e46f_1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" name="Google Shape;405;g1f55c31e46f_1_19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1f55c31e46f_1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Google Shape;411;g1f55c31e46f_1_2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1f55c31e46f_1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g1f55c31e46f_1_17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1f55c31e46f_1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g1f55c31e46f_1_20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1f55c31e46f_1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0" name="Google Shape;430;g1f55c31e46f_1_19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1f55c31e46f_1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6" name="Google Shape;436;g1f55c31e46f_1_20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1f55c31e46f_1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" name="Google Shape;442;g1f55c31e46f_1_22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1f55c31e46f_1_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" name="Google Shape;449;g1f55c31e46f_1_23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1f55c31e46f_1_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g1f55c31e46f_1_22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1f55c31e46f_1_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3" name="Google Shape;463;g1f55c31e46f_1_23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ca32f9cd73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g2ca32f9cd73_0_14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1f55c31e46f_1_2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" name="Google Shape;470;g1f55c31e46f_1_24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1f55c31e46f_1_2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" name="Google Shape;477;g1f55c31e46f_1_25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1f55c31e46f_1_2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4" name="Google Shape;484;g1f55c31e46f_1_25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2ca32f9cd73_0_3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0" name="Google Shape;490;g2ca32f9cd73_0_33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1f55c31e46f_1_2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g1f55c31e46f_1_27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1f55c31e46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g1f55c31e46f_0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1f55c31e46f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8" name="Google Shape;508;g1f55c31e46f_0_10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1f55c31e46f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" name="Google Shape;520;g1f55c31e46f_0_13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2ca32f9cd73_0_3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" name="Google Shape;531;g2ca32f9cd73_0_36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1f55c31e46f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g1f55c31e46f_0_11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ca32f9cd73_0_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g2ca32f9cd73_0_22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2ca32f9cd73_0_2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0" name="Google Shape;550;g2ca32f9cd73_0_29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1f55c31e46f_1_2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" name="Google Shape;558;g1f55c31e46f_1_26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2ca32f9cd73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5" name="Google Shape;565;g2ca32f9cd73_0_21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2ca32f9cd73_0_3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0" name="Google Shape;570;g2ca32f9cd73_0_34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1f560988a1c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" name="Google Shape;577;g1f560988a1c_0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1f560988a1c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5" name="Google Shape;585;g1f560988a1c_0_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2ca32f9cd73_0_3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1" name="Google Shape;591;g2ca32f9cd73_0_34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1f55c31e46f_1_2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" name="Google Shape;598;g1f55c31e46f_1_29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1f55c31e46f_1_3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5" name="Google Shape;605;g1f55c31e46f_1_30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1f55c31e46f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2" name="Google Shape;612;g1f55c31e46f_1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ca32f9cd73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g2ca32f9cd73_0_15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1f55c31e46f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8" name="Google Shape;618;g1f55c31e46f_1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1f55c31e46f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4" name="Google Shape;624;g1f55c31e46f_1_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ca32f9cd73_0_2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g2ca32f9cd73_0_24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ca32f9cd73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g2ca32f9cd73_0_17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4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7F7F7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5"/>
          <p:cNvSpPr/>
          <p:nvPr>
            <p:ph idx="2" type="pic"/>
          </p:nvPr>
        </p:nvSpPr>
        <p:spPr>
          <a:xfrm>
            <a:off x="797719" y="852488"/>
            <a:ext cx="2991000" cy="36468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7F7F7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6"/>
          <p:cNvSpPr/>
          <p:nvPr>
            <p:ph idx="2" type="pic"/>
          </p:nvPr>
        </p:nvSpPr>
        <p:spPr>
          <a:xfrm>
            <a:off x="2644378" y="1720454"/>
            <a:ext cx="2423100" cy="13299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7F7F7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7" name="Google Shape;57;p16"/>
          <p:cNvSpPr/>
          <p:nvPr>
            <p:ph idx="3" type="pic"/>
          </p:nvPr>
        </p:nvSpPr>
        <p:spPr>
          <a:xfrm>
            <a:off x="5761434" y="0"/>
            <a:ext cx="33828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7F7F7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ustom Layout">
  <p:cSld name="4_Custom Layou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7"/>
          <p:cNvSpPr/>
          <p:nvPr>
            <p:ph idx="2" type="pic"/>
          </p:nvPr>
        </p:nvSpPr>
        <p:spPr>
          <a:xfrm>
            <a:off x="671512" y="769144"/>
            <a:ext cx="3900300" cy="25218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7F7F7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" name="Google Shape;60;p17"/>
          <p:cNvSpPr/>
          <p:nvPr>
            <p:ph idx="3" type="pic"/>
          </p:nvPr>
        </p:nvSpPr>
        <p:spPr>
          <a:xfrm>
            <a:off x="6960394" y="3476625"/>
            <a:ext cx="1303800" cy="10632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7F7F7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ustom Layout">
  <p:cSld name="5_Custom Layou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8"/>
          <p:cNvSpPr/>
          <p:nvPr>
            <p:ph idx="2" type="pic"/>
          </p:nvPr>
        </p:nvSpPr>
        <p:spPr>
          <a:xfrm>
            <a:off x="2646760" y="3908822"/>
            <a:ext cx="1617000" cy="1234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7F7F7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" name="Google Shape;63;p18"/>
          <p:cNvSpPr/>
          <p:nvPr>
            <p:ph idx="3" type="pic"/>
          </p:nvPr>
        </p:nvSpPr>
        <p:spPr>
          <a:xfrm>
            <a:off x="3299222" y="1021555"/>
            <a:ext cx="4107600" cy="3123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7F7F7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p18"/>
          <p:cNvSpPr/>
          <p:nvPr>
            <p:ph idx="4" type="pic"/>
          </p:nvPr>
        </p:nvSpPr>
        <p:spPr>
          <a:xfrm>
            <a:off x="6063854" y="2847975"/>
            <a:ext cx="2531400" cy="18918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7F7F7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ustom Layout">
  <p:cSld name="6_Custom Layou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9"/>
          <p:cNvSpPr/>
          <p:nvPr>
            <p:ph idx="2" type="pic"/>
          </p:nvPr>
        </p:nvSpPr>
        <p:spPr>
          <a:xfrm>
            <a:off x="3292078" y="871536"/>
            <a:ext cx="2934900" cy="4272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7F7F7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ustom Layout">
  <p:cSld name="7_Custom Layou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20"/>
          <p:cNvSpPr/>
          <p:nvPr>
            <p:ph idx="2" type="pic"/>
          </p:nvPr>
        </p:nvSpPr>
        <p:spPr>
          <a:xfrm>
            <a:off x="6135292" y="813792"/>
            <a:ext cx="2437200" cy="37779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7F7F7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ustom Layout">
  <p:cSld name="8_Custom Layou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1"/>
          <p:cNvSpPr/>
          <p:nvPr>
            <p:ph idx="2" type="pic"/>
          </p:nvPr>
        </p:nvSpPr>
        <p:spPr>
          <a:xfrm>
            <a:off x="715565" y="1165622"/>
            <a:ext cx="2852700" cy="34089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7F7F7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1" name="Google Shape;71;p21"/>
          <p:cNvSpPr/>
          <p:nvPr>
            <p:ph idx="3" type="pic"/>
          </p:nvPr>
        </p:nvSpPr>
        <p:spPr>
          <a:xfrm>
            <a:off x="3781424" y="2743199"/>
            <a:ext cx="2177700" cy="18312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7F7F7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" name="Google Shape;72;p21"/>
          <p:cNvSpPr/>
          <p:nvPr>
            <p:ph idx="4" type="pic"/>
          </p:nvPr>
        </p:nvSpPr>
        <p:spPr>
          <a:xfrm>
            <a:off x="6172196" y="1165622"/>
            <a:ext cx="2256300" cy="34089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7F7F7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ustom Layout">
  <p:cSld name="9_Custom Layou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22"/>
          <p:cNvSpPr/>
          <p:nvPr>
            <p:ph idx="2" type="pic"/>
          </p:nvPr>
        </p:nvSpPr>
        <p:spPr>
          <a:xfrm>
            <a:off x="1631157" y="1538287"/>
            <a:ext cx="1571700" cy="15717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7F7F7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ustom Layout">
  <p:cSld name="10_Custom Layout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3"/>
          <p:cNvSpPr/>
          <p:nvPr>
            <p:ph idx="2" type="pic"/>
          </p:nvPr>
        </p:nvSpPr>
        <p:spPr>
          <a:xfrm>
            <a:off x="0" y="1"/>
            <a:ext cx="7323600" cy="31956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7F7F7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ustom Layout">
  <p:cSld name="11_Custom Layou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4"/>
          <p:cNvSpPr/>
          <p:nvPr>
            <p:ph idx="2" type="pic"/>
          </p:nvPr>
        </p:nvSpPr>
        <p:spPr>
          <a:xfrm>
            <a:off x="3286124" y="1131094"/>
            <a:ext cx="3417000" cy="33684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7F7F7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ustom Layout">
  <p:cSld name="12_Custom Layout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5"/>
          <p:cNvSpPr/>
          <p:nvPr>
            <p:ph idx="2" type="pic"/>
          </p:nvPr>
        </p:nvSpPr>
        <p:spPr>
          <a:xfrm>
            <a:off x="1" y="0"/>
            <a:ext cx="20778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7F7F7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_Custom Layout">
  <p:cSld name="13_Custom Layout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6"/>
          <p:cNvSpPr/>
          <p:nvPr>
            <p:ph idx="2" type="pic"/>
          </p:nvPr>
        </p:nvSpPr>
        <p:spPr>
          <a:xfrm>
            <a:off x="2778919" y="0"/>
            <a:ext cx="4038600" cy="45399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7F7F7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3" name="Google Shape;83;p26"/>
          <p:cNvSpPr/>
          <p:nvPr>
            <p:ph idx="3" type="pic"/>
          </p:nvPr>
        </p:nvSpPr>
        <p:spPr>
          <a:xfrm>
            <a:off x="7044927" y="1351359"/>
            <a:ext cx="2099100" cy="31884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7F7F7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Custom Layout">
  <p:cSld name="14_Custom Layout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7"/>
          <p:cNvSpPr/>
          <p:nvPr>
            <p:ph idx="2" type="pic"/>
          </p:nvPr>
        </p:nvSpPr>
        <p:spPr>
          <a:xfrm>
            <a:off x="1008460" y="1000126"/>
            <a:ext cx="1175100" cy="11967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7F7F7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6" name="Google Shape;86;p27"/>
          <p:cNvSpPr/>
          <p:nvPr>
            <p:ph idx="3" type="pic"/>
          </p:nvPr>
        </p:nvSpPr>
        <p:spPr>
          <a:xfrm>
            <a:off x="3323035" y="1000126"/>
            <a:ext cx="1175100" cy="11967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7F7F7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" name="Google Shape;87;p27"/>
          <p:cNvSpPr/>
          <p:nvPr>
            <p:ph idx="4" type="pic"/>
          </p:nvPr>
        </p:nvSpPr>
        <p:spPr>
          <a:xfrm>
            <a:off x="1008460" y="3104143"/>
            <a:ext cx="1175100" cy="11967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7F7F7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" name="Google Shape;88;p27"/>
          <p:cNvSpPr/>
          <p:nvPr>
            <p:ph idx="5" type="pic"/>
          </p:nvPr>
        </p:nvSpPr>
        <p:spPr>
          <a:xfrm>
            <a:off x="3323035" y="3104143"/>
            <a:ext cx="1175100" cy="11967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7F7F7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_Custom Layout">
  <p:cSld name="15_Custom Layout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8"/>
          <p:cNvSpPr/>
          <p:nvPr>
            <p:ph idx="2" type="pic"/>
          </p:nvPr>
        </p:nvSpPr>
        <p:spPr>
          <a:xfrm>
            <a:off x="4374356" y="1020367"/>
            <a:ext cx="4769700" cy="41232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7F7F7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_Custom Layout">
  <p:cSld name="16_Custom Layout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9"/>
          <p:cNvSpPr/>
          <p:nvPr>
            <p:ph idx="2" type="pic"/>
          </p:nvPr>
        </p:nvSpPr>
        <p:spPr>
          <a:xfrm>
            <a:off x="1" y="3488531"/>
            <a:ext cx="9144000" cy="16548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7F7F7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_Custom Layout">
  <p:cSld name="17_Custom Layout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30"/>
          <p:cNvSpPr/>
          <p:nvPr>
            <p:ph idx="2" type="pic"/>
          </p:nvPr>
        </p:nvSpPr>
        <p:spPr>
          <a:xfrm>
            <a:off x="5129213" y="896540"/>
            <a:ext cx="1703700" cy="3585000"/>
          </a:xfrm>
          <a:prstGeom prst="roundRect">
            <a:avLst>
              <a:gd fmla="val 8539" name="adj"/>
            </a:avLst>
          </a:prstGeom>
          <a:solidFill>
            <a:srgbClr val="F2F2F2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7F7F7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_Custom Layout">
  <p:cSld name="18_Custom Layout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31"/>
          <p:cNvSpPr/>
          <p:nvPr>
            <p:ph idx="2" type="pic"/>
          </p:nvPr>
        </p:nvSpPr>
        <p:spPr>
          <a:xfrm>
            <a:off x="1214438" y="863203"/>
            <a:ext cx="1703700" cy="3585000"/>
          </a:xfrm>
          <a:prstGeom prst="roundRect">
            <a:avLst>
              <a:gd fmla="val 8539" name="adj"/>
            </a:avLst>
          </a:prstGeom>
          <a:solidFill>
            <a:srgbClr val="F2F2F2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7F7F7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9_Custom Layout">
  <p:cSld name="19_Custom Layout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32"/>
          <p:cNvSpPr/>
          <p:nvPr>
            <p:ph idx="2" type="pic"/>
          </p:nvPr>
        </p:nvSpPr>
        <p:spPr>
          <a:xfrm>
            <a:off x="948928" y="1139428"/>
            <a:ext cx="2157600" cy="28647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7F7F7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" name="Google Shape;99;p32"/>
          <p:cNvSpPr/>
          <p:nvPr>
            <p:ph idx="3" type="pic"/>
          </p:nvPr>
        </p:nvSpPr>
        <p:spPr>
          <a:xfrm>
            <a:off x="2838175" y="2274094"/>
            <a:ext cx="1114800" cy="2352600"/>
          </a:xfrm>
          <a:prstGeom prst="roundRect">
            <a:avLst>
              <a:gd fmla="val 8539" name="adj"/>
            </a:avLst>
          </a:prstGeom>
          <a:solidFill>
            <a:srgbClr val="F2F2F2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7F7F7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_Custom Layout">
  <p:cSld name="20_Custom Layout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3"/>
          <p:cNvSpPr/>
          <p:nvPr>
            <p:ph idx="2" type="pic"/>
          </p:nvPr>
        </p:nvSpPr>
        <p:spPr>
          <a:xfrm>
            <a:off x="5160169" y="2016919"/>
            <a:ext cx="2995800" cy="16323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7F7F7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1_Custom Layout">
  <p:cSld name="21_Custom Layout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4"/>
          <p:cNvSpPr/>
          <p:nvPr>
            <p:ph idx="2" type="pic"/>
          </p:nvPr>
        </p:nvSpPr>
        <p:spPr>
          <a:xfrm>
            <a:off x="-233362" y="1170385"/>
            <a:ext cx="4614900" cy="29112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7F7F7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4" name="Google Shape;104;p34"/>
          <p:cNvSpPr/>
          <p:nvPr>
            <p:ph idx="3" type="pic"/>
          </p:nvPr>
        </p:nvSpPr>
        <p:spPr>
          <a:xfrm>
            <a:off x="5000624" y="1008460"/>
            <a:ext cx="3049200" cy="27468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7F7F7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22.xml"/><Relationship Id="rId22" Type="http://schemas.openxmlformats.org/officeDocument/2006/relationships/theme" Target="../theme/theme1.xml"/><Relationship Id="rId10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5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30.xml"/><Relationship Id="rId6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29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0.png"/><Relationship Id="rId4" Type="http://schemas.openxmlformats.org/officeDocument/2006/relationships/image" Target="../media/image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huggingface.co/datasets/allenai/c4" TargetMode="External"/><Relationship Id="rId4" Type="http://schemas.openxmlformats.org/officeDocument/2006/relationships/hyperlink" Target="https://commoncrawl.org/" TargetMode="External"/><Relationship Id="rId9" Type="http://schemas.openxmlformats.org/officeDocument/2006/relationships/image" Target="../media/image26.png"/><Relationship Id="rId5" Type="http://schemas.openxmlformats.org/officeDocument/2006/relationships/hyperlink" Target="https://www.wired.com/story/battle-over-books3/" TargetMode="External"/><Relationship Id="rId6" Type="http://schemas.openxmlformats.org/officeDocument/2006/relationships/hyperlink" Target="https://www.washingtonpost.com/technology/interactive/2023/ai-chatbot-learning/" TargetMode="External"/><Relationship Id="rId7" Type="http://schemas.openxmlformats.org/officeDocument/2006/relationships/image" Target="../media/image28.png"/><Relationship Id="rId8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nytco-assets.nytimes.com/2023/12/NYT_Complaint_Dec2023.pdf" TargetMode="External"/><Relationship Id="rId4" Type="http://schemas.openxmlformats.org/officeDocument/2006/relationships/image" Target="../media/image4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5.png"/><Relationship Id="rId4" Type="http://schemas.openxmlformats.org/officeDocument/2006/relationships/hyperlink" Target="https://www.nytimes.com/2024/04/06/technology/tech-giants-harvest-data-artificial-intelligence.html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png"/><Relationship Id="rId4" Type="http://schemas.openxmlformats.org/officeDocument/2006/relationships/hyperlink" Target="https://openai.com/research/instruction-following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openai.com/research/instruction-following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www.telegraph.co.uk/news/2024/02/23/google-gemini-ai-images-wrong-woke/" TargetMode="External"/><Relationship Id="rId4" Type="http://schemas.openxmlformats.org/officeDocument/2006/relationships/hyperlink" Target="https://www.theverge.com/2024/2/21/24079371/google-ai-gemini-generative-inaccurate-historical" TargetMode="External"/><Relationship Id="rId5" Type="http://schemas.openxmlformats.org/officeDocument/2006/relationships/image" Target="../media/image45.png"/><Relationship Id="rId6" Type="http://schemas.openxmlformats.org/officeDocument/2006/relationships/image" Target="../media/image2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png"/><Relationship Id="rId4" Type="http://schemas.openxmlformats.org/officeDocument/2006/relationships/hyperlink" Target="https://scontent-lga3-2.xx.fbcdn.net/v/t39.2365-6/10000000_662098952474184_2584067087619170692_n.pdf?_nc_cat=105&amp;ccb=1-7&amp;_nc_sid=3c67a6&amp;_nc_ohc=DquTbZgExHgAb4M-45B&amp;_nc_ht=scontent-lga3-2.xx&amp;oh=00_AfCQ3YUhisXDa7n4STmKTCcwGXAHKTgHLVvg_x9qRdQH7w&amp;oe=661B8C3F" TargetMode="External"/><Relationship Id="rId5" Type="http://schemas.openxmlformats.org/officeDocument/2006/relationships/image" Target="../media/image4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png"/><Relationship Id="rId4" Type="http://schemas.openxmlformats.org/officeDocument/2006/relationships/hyperlink" Target="https://kyleake.medium.com/prompt-engineering-guide-for-ai-enthusiasts-2f0334dae165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www.wsj.com/tech/ai/artificial-intelligences-insatiable-energy-needs-not-sustainable-arm-ceo-says-a11218c9" TargetMode="External"/><Relationship Id="rId4" Type="http://schemas.openxmlformats.org/officeDocument/2006/relationships/image" Target="../media/image4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lambdalabs.com/blog/introduction-multi-gpu-multi-node-distributed-training-nccl-2-0" TargetMode="External"/><Relationship Id="rId4" Type="http://schemas.openxmlformats.org/officeDocument/2006/relationships/hyperlink" Target="https://huggingface.co/docs/transformers/perf_train_gpu_many" TargetMode="External"/><Relationship Id="rId5" Type="http://schemas.openxmlformats.org/officeDocument/2006/relationships/image" Target="../media/image22.png"/><Relationship Id="rId6" Type="http://schemas.openxmlformats.org/officeDocument/2006/relationships/hyperlink" Target="https://www.mn.uio.no/ifi/studier/masteroppgaver/nd/fast-multi-gpu-communication-over-pcie.html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3.png"/><Relationship Id="rId4" Type="http://schemas.openxmlformats.org/officeDocument/2006/relationships/image" Target="../media/image21.png"/><Relationship Id="rId5" Type="http://schemas.openxmlformats.org/officeDocument/2006/relationships/image" Target="../media/image7.png"/><Relationship Id="rId6" Type="http://schemas.openxmlformats.org/officeDocument/2006/relationships/image" Target="../media/image19.png"/><Relationship Id="rId7" Type="http://schemas.openxmlformats.org/officeDocument/2006/relationships/image" Target="../media/image1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.gif"/><Relationship Id="rId4" Type="http://schemas.openxmlformats.org/officeDocument/2006/relationships/image" Target="../media/image2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platform.openai.com/tokenizer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7.png"/><Relationship Id="rId4" Type="http://schemas.openxmlformats.org/officeDocument/2006/relationships/image" Target="../media/image36.png"/><Relationship Id="rId5" Type="http://schemas.openxmlformats.org/officeDocument/2006/relationships/image" Target="../media/image33.png"/><Relationship Id="rId6" Type="http://schemas.openxmlformats.org/officeDocument/2006/relationships/hyperlink" Target="https://platform.openai.com/tokenizer" TargetMode="Externa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huggingface.co/learn/nlp-course/en/chapter2/4" TargetMode="External"/><Relationship Id="rId4" Type="http://schemas.openxmlformats.org/officeDocument/2006/relationships/hyperlink" Target="https://huggingface.co/docs/transformers/main/en/tokenizer_summary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s://mlabonne.github.io/blog/posts/2023-06-07-Decoding_strategies.html" TargetMode="Externa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4.png"/><Relationship Id="rId4" Type="http://schemas.openxmlformats.org/officeDocument/2006/relationships/hyperlink" Target="https://mlabonne.github.io/blog/posts/2023-06-07-Decoding_strategies.html" TargetMode="External"/><Relationship Id="rId5" Type="http://schemas.openxmlformats.org/officeDocument/2006/relationships/image" Target="../media/image3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1.xml"/><Relationship Id="rId3" Type="http://schemas.openxmlformats.org/officeDocument/2006/relationships/hyperlink" Target="https://colab.research.google.com/drive/1Tua4uux4NxrdZ3wtsimO6HvJReE9o8Mh?usp=sharing" TargetMode="Externa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2.xml"/><Relationship Id="rId3" Type="http://schemas.openxmlformats.org/officeDocument/2006/relationships/hyperlink" Target="https://txt.cohere.com/what-are-transformer-models/" TargetMode="Externa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9.png"/><Relationship Id="rId4" Type="http://schemas.openxmlformats.org/officeDocument/2006/relationships/hyperlink" Target="https://txt.cohere.com/what-are-transformer-models/" TargetMode="Externa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5.png"/><Relationship Id="rId4" Type="http://schemas.openxmlformats.org/officeDocument/2006/relationships/hyperlink" Target="https://txt.cohere.com/what-are-transformer-models/" TargetMode="Externa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8.png"/><Relationship Id="rId4" Type="http://schemas.openxmlformats.org/officeDocument/2006/relationships/hyperlink" Target="https://txt.cohere.com/what-are-transformer-models/" TargetMode="Externa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7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3.png"/><Relationship Id="rId4" Type="http://schemas.openxmlformats.org/officeDocument/2006/relationships/hyperlink" Target="https://txt.cohere.com/what-are-transformer-models/" TargetMode="Externa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2.png"/><Relationship Id="rId4" Type="http://schemas.openxmlformats.org/officeDocument/2006/relationships/hyperlink" Target="https://txt.cohere.com/what-are-transformer-models/" TargetMode="Externa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9.png"/><Relationship Id="rId4" Type="http://schemas.openxmlformats.org/officeDocument/2006/relationships/hyperlink" Target="https://txt.cohere.com/what-are-transformer-models/" TargetMode="External"/></Relationships>
</file>

<file path=ppt/slides/_rels/slide4.xml.rels><?xml version="1.0" encoding="UTF-8" standalone="yes"?><Relationships xmlns="http://schemas.openxmlformats.org/package/2006/relationships"><Relationship Id="rId11" Type="http://schemas.openxmlformats.org/officeDocument/2006/relationships/hyperlink" Target="https://www.theatlantic.com/technology/archive/2023/05/chatbot-cheating-college-campuses/674073/" TargetMode="External"/><Relationship Id="rId10" Type="http://schemas.openxmlformats.org/officeDocument/2006/relationships/hyperlink" Target="https://hbr.org/2023/08/ai-wont-replace-humans-but-humans-with-ai-will-replace-humans-without-ai" TargetMode="External"/><Relationship Id="rId13" Type="http://schemas.openxmlformats.org/officeDocument/2006/relationships/hyperlink" Target="https://www.theguardian.com/technology/2022/jul/28/deepmind-uncovers-structure-of-200m-proteins-in-scientific-leap-forward" TargetMode="External"/><Relationship Id="rId12" Type="http://schemas.openxmlformats.org/officeDocument/2006/relationships/hyperlink" Target="https://www.pbs.org/newshour/show/why-more-people-are-turning-to-artificial-intelligence-for-companionship" TargetMode="External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www.reuters.com/technology/nvidia-set-close-with-2-trillion-valuation-dell-stokes-ai-rally-2024-03-01/" TargetMode="External"/><Relationship Id="rId4" Type="http://schemas.openxmlformats.org/officeDocument/2006/relationships/hyperlink" Target="https://www.reuters.com/technology/openai-valued-80-billion-after-deal-nyt-reports-2024-02-16/#:~:text=OpenAI%20valued%20at%20%2480%20billion%20after%20deal%2C%20NYT%20reports%20%7C%20Reuters" TargetMode="External"/><Relationship Id="rId9" Type="http://schemas.openxmlformats.org/officeDocument/2006/relationships/hyperlink" Target="https://www.reuters.com/world/middle-east/saudi-arabia-plans-40-bln-push-into-artificial-intelligence-nyt-reports-2024-03-19/" TargetMode="External"/><Relationship Id="rId15" Type="http://schemas.openxmlformats.org/officeDocument/2006/relationships/image" Target="../media/image13.png"/><Relationship Id="rId14" Type="http://schemas.openxmlformats.org/officeDocument/2006/relationships/image" Target="../media/image15.png"/><Relationship Id="rId16" Type="http://schemas.openxmlformats.org/officeDocument/2006/relationships/image" Target="../media/image12.png"/><Relationship Id="rId5" Type="http://schemas.openxmlformats.org/officeDocument/2006/relationships/hyperlink" Target="https://www.whitehouse.gov/briefing-room/statements-releases/2022/08/09/fact-sheet-chips-and-science-act-will-lower-costs-create-jobs-strengthen-supply-chains-and-counter-china/" TargetMode="External"/><Relationship Id="rId6" Type="http://schemas.openxmlformats.org/officeDocument/2006/relationships/hyperlink" Target="https://www.bloomberg.com/news/articles/2024-04-08/tsmc-gets-11-6-billion-in-us-grants-loans-for-three-chip-fabs" TargetMode="External"/><Relationship Id="rId7" Type="http://schemas.openxmlformats.org/officeDocument/2006/relationships/hyperlink" Target="https://www.france24.com/en/europe/20230615-macron-wants-to-boost-ai-calls-for-smart-rules-that-don-t-impede-tech-growth" TargetMode="External"/><Relationship Id="rId8" Type="http://schemas.openxmlformats.org/officeDocument/2006/relationships/hyperlink" Target="https://aibusiness.com/verticals/canada-invests-2b-to-fuel-ai-innovation" TargetMode="Externa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0.xml"/><Relationship Id="rId3" Type="http://schemas.openxmlformats.org/officeDocument/2006/relationships/hyperlink" Target="https://jalammar.github.io/illustrated-transformer/" TargetMode="Externa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9.png"/><Relationship Id="rId4" Type="http://schemas.openxmlformats.org/officeDocument/2006/relationships/hyperlink" Target="https://jalammar.github.io/illustrated-transformer/" TargetMode="Externa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62.png"/><Relationship Id="rId4" Type="http://schemas.openxmlformats.org/officeDocument/2006/relationships/hyperlink" Target="https://jalammar.github.io/illustrated-transformer/" TargetMode="Externa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66.png"/><Relationship Id="rId4" Type="http://schemas.openxmlformats.org/officeDocument/2006/relationships/hyperlink" Target="https://jalammar.github.io/illustrated-transformer/" TargetMode="Externa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67.png"/><Relationship Id="rId4" Type="http://schemas.openxmlformats.org/officeDocument/2006/relationships/hyperlink" Target="https://jalammar.github.io/illustrated-transformer/" TargetMode="Externa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57.png"/><Relationship Id="rId4" Type="http://schemas.openxmlformats.org/officeDocument/2006/relationships/hyperlink" Target="https://jalammar.github.io/illustrated-transformer/" TargetMode="Externa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63.png"/><Relationship Id="rId4" Type="http://schemas.openxmlformats.org/officeDocument/2006/relationships/hyperlink" Target="https://jalammar.github.io/illustrated-transformer/" TargetMode="Externa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59.png"/><Relationship Id="rId4" Type="http://schemas.openxmlformats.org/officeDocument/2006/relationships/hyperlink" Target="https://jalammar.github.io/illustrated-transformer/" TargetMode="Externa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65.png"/><Relationship Id="rId4" Type="http://schemas.openxmlformats.org/officeDocument/2006/relationships/hyperlink" Target="https://jalammar.github.io/illustrated-transformer/" TargetMode="Externa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61.png"/><Relationship Id="rId4" Type="http://schemas.openxmlformats.org/officeDocument/2006/relationships/hyperlink" Target="https://jalammar.github.io/illustrated-transformer/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64.png"/><Relationship Id="rId4" Type="http://schemas.openxmlformats.org/officeDocument/2006/relationships/hyperlink" Target="https://jalammar.github.io/illustrated-transformer/" TargetMode="Externa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68.png"/><Relationship Id="rId4" Type="http://schemas.openxmlformats.org/officeDocument/2006/relationships/hyperlink" Target="https://jalammar.github.io/illustrated-transformer/" TargetMode="Externa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3.xml"/><Relationship Id="rId3" Type="http://schemas.openxmlformats.org/officeDocument/2006/relationships/hyperlink" Target="https://bbycroft.net/llm" TargetMode="Externa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54.png"/><Relationship Id="rId4" Type="http://schemas.openxmlformats.org/officeDocument/2006/relationships/hyperlink" Target="https://wandb.ai/vincenttu/blog_posts/reports/A-Survey-of-Large-Language-Models--VmlldzozOTY2MDM1" TargetMode="Externa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6.xml"/><Relationship Id="rId3" Type="http://schemas.openxmlformats.org/officeDocument/2006/relationships/hyperlink" Target="https://d2l.ai/chapter_optimization/adam.html" TargetMode="External"/><Relationship Id="rId4" Type="http://schemas.openxmlformats.org/officeDocument/2006/relationships/image" Target="../media/image41.png"/><Relationship Id="rId5" Type="http://schemas.openxmlformats.org/officeDocument/2006/relationships/hyperlink" Target="https://discuss.pytorch.org/t/how-adam-optimizer-influence-the-learning-rate/168543" TargetMode="Externa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50.png"/><Relationship Id="rId4" Type="http://schemas.openxmlformats.org/officeDocument/2006/relationships/hyperlink" Target="https://engineering.fb.com/2021/07/15/open-source/fsdp/" TargetMode="Externa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8.xml"/><Relationship Id="rId3" Type="http://schemas.openxmlformats.org/officeDocument/2006/relationships/hyperlink" Target="https://www.youtube.com/watch?v=By_O0k102PY" TargetMode="External"/><Relationship Id="rId4" Type="http://schemas.openxmlformats.org/officeDocument/2006/relationships/image" Target="../media/image60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49.png"/><Relationship Id="rId4" Type="http://schemas.openxmlformats.org/officeDocument/2006/relationships/hyperlink" Target="https://blog.heim.xyz/flop-for-quantity-flop-s-for-performance/" TargetMode="Externa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51.png"/><Relationship Id="rId4" Type="http://schemas.openxmlformats.org/officeDocument/2006/relationships/hyperlink" Target="https://www.anyscale.com/blog/num-every-llm-developer-should-know" TargetMode="Externa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3.xml"/><Relationship Id="rId3" Type="http://schemas.openxmlformats.org/officeDocument/2006/relationships/hyperlink" Target="https://qdrant.tech/articles/what-are-embeddings/" TargetMode="External"/><Relationship Id="rId4" Type="http://schemas.openxmlformats.org/officeDocument/2006/relationships/image" Target="../media/image46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52.png"/><Relationship Id="rId4" Type="http://schemas.openxmlformats.org/officeDocument/2006/relationships/image" Target="../media/image47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53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56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55.png"/><Relationship Id="rId4" Type="http://schemas.openxmlformats.org/officeDocument/2006/relationships/hyperlink" Target="https://python.langchain.com/docs/use_cases/tool_use/" TargetMode="Externa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58.png"/><Relationship Id="rId4" Type="http://schemas.openxmlformats.org/officeDocument/2006/relationships/hyperlink" Target="https://python.langchain.com/docs/use_cases/tool_use/" TargetMode="External"/></Relationships>
</file>

<file path=ppt/slides/_rels/slide69.xml.rels><?xml version="1.0" encoding="UTF-8" standalone="yes"?><Relationships xmlns="http://schemas.openxmlformats.org/package/2006/relationships"><Relationship Id="rId11" Type="http://schemas.openxmlformats.org/officeDocument/2006/relationships/hyperlink" Target="https://genlaw.org/2023-report.pdf" TargetMode="External"/><Relationship Id="rId10" Type="http://schemas.openxmlformats.org/officeDocument/2006/relationships/hyperlink" Target="https://www.youtube.com/watch?v=NvTSfdeAbnU&amp;t=1s" TargetMode="External"/><Relationship Id="rId13" Type="http://schemas.openxmlformats.org/officeDocument/2006/relationships/hyperlink" Target="https://linden-li.github.io/posts/inference-slides" TargetMode="External"/><Relationship Id="rId12" Type="http://schemas.openxmlformats.org/officeDocument/2006/relationships/hyperlink" Target="https://not-just-memorization.github.io/extracting-training-data-from-chatgpt.html" TargetMode="External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9.xml"/><Relationship Id="rId3" Type="http://schemas.openxmlformats.org/officeDocument/2006/relationships/hyperlink" Target="https://jalammar.github.io/illustrated-transformer/" TargetMode="External"/><Relationship Id="rId4" Type="http://schemas.openxmlformats.org/officeDocument/2006/relationships/hyperlink" Target="http://www.incompleteideas.net/IncIdeas/BitterLesson.html" TargetMode="External"/><Relationship Id="rId9" Type="http://schemas.openxmlformats.org/officeDocument/2006/relationships/hyperlink" Target="https://github.com/allenai/RL4LMs" TargetMode="External"/><Relationship Id="rId15" Type="http://schemas.openxmlformats.org/officeDocument/2006/relationships/hyperlink" Target="https://www.youtube.com/watch?v=cWUNlw-5TPs" TargetMode="External"/><Relationship Id="rId14" Type="http://schemas.openxmlformats.org/officeDocument/2006/relationships/hyperlink" Target="https://www.youtube.com/watch?v=By_O0k102PY" TargetMode="External"/><Relationship Id="rId5" Type="http://schemas.openxmlformats.org/officeDocument/2006/relationships/hyperlink" Target="https://crfm.stanford.edu/2023/03/13/alpaca.html" TargetMode="External"/><Relationship Id="rId6" Type="http://schemas.openxmlformats.org/officeDocument/2006/relationships/hyperlink" Target="https://www.harmdevries.com/post/model-size-vs-compute-overhead/" TargetMode="External"/><Relationship Id="rId7" Type="http://schemas.openxmlformats.org/officeDocument/2006/relationships/hyperlink" Target="https://www.semianalysis.com/p/google-gemini-eats-the-world-gemini" TargetMode="External"/><Relationship Id="rId8" Type="http://schemas.openxmlformats.org/officeDocument/2006/relationships/hyperlink" Target="https://huggingface.co/blog/rlhf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2.png"/><Relationship Id="rId5" Type="http://schemas.openxmlformats.org/officeDocument/2006/relationships/image" Target="../media/image5.png"/><Relationship Id="rId6" Type="http://schemas.openxmlformats.org/officeDocument/2006/relationships/image" Target="../media/image1.png"/><Relationship Id="rId7" Type="http://schemas.openxmlformats.org/officeDocument/2006/relationships/image" Target="../media/image10.png"/><Relationship Id="rId8" Type="http://schemas.openxmlformats.org/officeDocument/2006/relationships/image" Target="../media/image4.png"/></Relationships>
</file>

<file path=ppt/slides/_rels/slide70.xml.rels><?xml version="1.0" encoding="UTF-8" standalone="yes"?><Relationships xmlns="http://schemas.openxmlformats.org/package/2006/relationships"><Relationship Id="rId11" Type="http://schemas.openxmlformats.org/officeDocument/2006/relationships/hyperlink" Target="https://blog.eleuther.ai/transformer-math/" TargetMode="External"/><Relationship Id="rId10" Type="http://schemas.openxmlformats.org/officeDocument/2006/relationships/hyperlink" Target="https://arxiv.org/pdf/2307.09288.pdf" TargetMode="External"/><Relationship Id="rId13" Type="http://schemas.openxmlformats.org/officeDocument/2006/relationships/hyperlink" Target="https://huggingface.co/docs/transformers/v4.15.0/parallelism" TargetMode="External"/><Relationship Id="rId12" Type="http://schemas.openxmlformats.org/officeDocument/2006/relationships/hyperlink" Target="https://kipp.ly/transformer-inference-arithmetic/" TargetMode="External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0.xml"/><Relationship Id="rId3" Type="http://schemas.openxmlformats.org/officeDocument/2006/relationships/hyperlink" Target="https://mlcollective.org/dlct/" TargetMode="External"/><Relationship Id="rId4" Type="http://schemas.openxmlformats.org/officeDocument/2006/relationships/hyperlink" Target="https://www.ruder.io/nlp-news/" TargetMode="External"/><Relationship Id="rId9" Type="http://schemas.openxmlformats.org/officeDocument/2006/relationships/hyperlink" Target="https://people.eecs.berkeley.edu/~jrs/189/" TargetMode="External"/><Relationship Id="rId15" Type="http://schemas.openxmlformats.org/officeDocument/2006/relationships/hyperlink" Target="https://www.cs.toronto.edu/~rgrosse/courses/csc2541_2022/" TargetMode="External"/><Relationship Id="rId14" Type="http://schemas.openxmlformats.org/officeDocument/2006/relationships/hyperlink" Target="https://arxiv.org/pdf/2211.17192.pdf" TargetMode="External"/><Relationship Id="rId17" Type="http://schemas.openxmlformats.org/officeDocument/2006/relationships/hyperlink" Target="https://scholar.google.com/citations?view_op=view_citation&amp;hl=en&amp;user=zykJTC4AAAAJ&amp;sortby=pubdate&amp;citation_for_view=zykJTC4AAAAJ:gnsKu8c89wgC#:~:text=from%20lingbuzz.net-,Modern%20language%20models%20refute%20Chomsky%E2%80%99s%20approach%20to%20language,-Authors" TargetMode="External"/><Relationship Id="rId16" Type="http://schemas.openxmlformats.org/officeDocument/2006/relationships/hyperlink" Target="https://utah-explainability.github.io/" TargetMode="External"/><Relationship Id="rId5" Type="http://schemas.openxmlformats.org/officeDocument/2006/relationships/hyperlink" Target="https://huggingface.co/learn/nlp-course/chapter1/1" TargetMode="External"/><Relationship Id="rId6" Type="http://schemas.openxmlformats.org/officeDocument/2006/relationships/hyperlink" Target="https://docs.cohere.com/docs/llmu" TargetMode="External"/><Relationship Id="rId18" Type="http://schemas.openxmlformats.org/officeDocument/2006/relationships/hyperlink" Target="https://arxiv.org/pdf/2401.03910.pdf" TargetMode="External"/><Relationship Id="rId7" Type="http://schemas.openxmlformats.org/officeDocument/2006/relationships/hyperlink" Target="https://x.com/jeremyphoward/status/1707188542768865725?s=20" TargetMode="External"/><Relationship Id="rId8" Type="http://schemas.openxmlformats.org/officeDocument/2006/relationships/hyperlink" Target="https://bbycroft.net/llm" TargetMode="Externa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1.xml"/><Relationship Id="rId3" Type="http://schemas.openxmlformats.org/officeDocument/2006/relationships/hyperlink" Target="https://colab.research.google.com/drive/1HlKvVYfssiSsEB82ANkB0RoY9vcZ_aDw?usp=sharing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Relationship Id="rId4" Type="http://schemas.openxmlformats.org/officeDocument/2006/relationships/image" Target="../media/image3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35"/>
          <p:cNvSpPr txBox="1"/>
          <p:nvPr/>
        </p:nvSpPr>
        <p:spPr>
          <a:xfrm>
            <a:off x="1392128" y="537550"/>
            <a:ext cx="6484500" cy="6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A Whirlwind Tour of LLMs</a:t>
            </a:r>
            <a:endParaRPr sz="3700">
              <a:solidFill>
                <a:schemeClr val="lt2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10" name="Google Shape;110;p35"/>
          <p:cNvSpPr txBox="1"/>
          <p:nvPr/>
        </p:nvSpPr>
        <p:spPr>
          <a:xfrm>
            <a:off x="1441878" y="1487700"/>
            <a:ext cx="6484500" cy="8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4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April 9, 2024 </a:t>
            </a:r>
            <a:endParaRPr sz="2400">
              <a:solidFill>
                <a:schemeClr val="accent4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4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QMSS GR5069</a:t>
            </a:r>
            <a:endParaRPr sz="2400">
              <a:solidFill>
                <a:schemeClr val="accent4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pic>
        <p:nvPicPr>
          <p:cNvPr id="111" name="Google Shape;11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9925" y="2900075"/>
            <a:ext cx="1489126" cy="1489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54950" y="2900075"/>
            <a:ext cx="1489125" cy="1489125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35"/>
          <p:cNvSpPr txBox="1"/>
          <p:nvPr/>
        </p:nvSpPr>
        <p:spPr>
          <a:xfrm>
            <a:off x="2909663" y="4489300"/>
            <a:ext cx="1379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Eitan</a:t>
            </a:r>
            <a:endParaRPr sz="1800">
              <a:solidFill>
                <a:schemeClr val="lt2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14" name="Google Shape;114;p35"/>
          <p:cNvSpPr txBox="1"/>
          <p:nvPr/>
        </p:nvSpPr>
        <p:spPr>
          <a:xfrm>
            <a:off x="4854638" y="4489300"/>
            <a:ext cx="1379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Jacob</a:t>
            </a:r>
            <a:endParaRPr sz="1800">
              <a:solidFill>
                <a:schemeClr val="lt2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</p:spTree>
  </p:cSld>
  <p:clrMapOvr>
    <a:masterClrMapping/>
  </p:clrMapOvr>
  <p:transition spd="slow">
    <p:push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CFAFA"/>
        </a:solidFill>
      </p:bgPr>
    </p:bg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44"/>
          <p:cNvSpPr txBox="1"/>
          <p:nvPr/>
        </p:nvSpPr>
        <p:spPr>
          <a:xfrm>
            <a:off x="205950" y="682175"/>
            <a:ext cx="4672500" cy="39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latin typeface="DM Sans Medium"/>
                <a:ea typeface="DM Sans Medium"/>
                <a:cs typeface="DM Sans Medium"/>
                <a:sym typeface="DM Sans Medium"/>
              </a:rPr>
              <a:t>Example Datasets</a:t>
            </a:r>
            <a:endParaRPr sz="1500">
              <a:latin typeface="DM Sans Medium"/>
              <a:ea typeface="DM Sans Medium"/>
              <a:cs typeface="DM Sans Medium"/>
              <a:sym typeface="DM Sans Medium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500"/>
              <a:buFont typeface="DM Sans Medium"/>
              <a:buChar char="●"/>
            </a:pPr>
            <a:r>
              <a:rPr lang="en" sz="1500">
                <a:latin typeface="DM Sans Medium"/>
                <a:ea typeface="DM Sans Medium"/>
                <a:cs typeface="DM Sans Medium"/>
                <a:sym typeface="DM Sans Medium"/>
              </a:rPr>
              <a:t>“</a:t>
            </a:r>
            <a:r>
              <a:rPr lang="en" sz="1500" u="sng">
                <a:solidFill>
                  <a:schemeClr val="hlink"/>
                </a:solidFill>
                <a:latin typeface="DM Sans Medium"/>
                <a:ea typeface="DM Sans Medium"/>
                <a:cs typeface="DM Sans Medium"/>
                <a:sym typeface="DM Sans Medium"/>
                <a:hlinkClick r:id="rId3"/>
              </a:rPr>
              <a:t>C4</a:t>
            </a:r>
            <a:r>
              <a:rPr lang="en" sz="1500">
                <a:latin typeface="DM Sans Medium"/>
                <a:ea typeface="DM Sans Medium"/>
                <a:cs typeface="DM Sans Medium"/>
                <a:sym typeface="DM Sans Medium"/>
              </a:rPr>
              <a:t>” 750GB (from the </a:t>
            </a:r>
            <a:r>
              <a:rPr lang="en" sz="1500" u="sng">
                <a:solidFill>
                  <a:schemeClr val="hlink"/>
                </a:solidFill>
                <a:latin typeface="DM Sans Medium"/>
                <a:ea typeface="DM Sans Medium"/>
                <a:cs typeface="DM Sans Medium"/>
                <a:sym typeface="DM Sans Medium"/>
                <a:hlinkClick r:id="rId4"/>
              </a:rPr>
              <a:t>CommonCrawl</a:t>
            </a:r>
            <a:r>
              <a:rPr lang="en" sz="1500">
                <a:latin typeface="DM Sans Medium"/>
                <a:ea typeface="DM Sans Medium"/>
                <a:cs typeface="DM Sans Medium"/>
                <a:sym typeface="DM Sans Medium"/>
              </a:rPr>
              <a:t> nonprofit open repository of web crawls)</a:t>
            </a:r>
            <a:endParaRPr sz="1500">
              <a:latin typeface="DM Sans Medium"/>
              <a:ea typeface="DM Sans Medium"/>
              <a:cs typeface="DM Sans Medium"/>
              <a:sym typeface="DM Sans Medium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DM Sans Medium"/>
              <a:buChar char="●"/>
            </a:pPr>
            <a:r>
              <a:rPr lang="en" sz="1500">
                <a:latin typeface="DM Sans Medium"/>
                <a:ea typeface="DM Sans Medium"/>
                <a:cs typeface="DM Sans Medium"/>
                <a:sym typeface="DM Sans Medium"/>
              </a:rPr>
              <a:t>ThePile (famously contains “</a:t>
            </a:r>
            <a:r>
              <a:rPr lang="en" sz="1500" u="sng">
                <a:solidFill>
                  <a:schemeClr val="hlink"/>
                </a:solidFill>
                <a:latin typeface="DM Sans Medium"/>
                <a:ea typeface="DM Sans Medium"/>
                <a:cs typeface="DM Sans Medium"/>
                <a:sym typeface="DM Sans Medium"/>
                <a:hlinkClick r:id="rId5"/>
              </a:rPr>
              <a:t>Books3</a:t>
            </a:r>
            <a:r>
              <a:rPr lang="en" sz="1500">
                <a:latin typeface="DM Sans Medium"/>
                <a:ea typeface="DM Sans Medium"/>
                <a:cs typeface="DM Sans Medium"/>
                <a:sym typeface="DM Sans Medium"/>
              </a:rPr>
              <a:t>” copyrighted books)</a:t>
            </a:r>
            <a:endParaRPr sz="1500">
              <a:latin typeface="DM Sans Medium"/>
              <a:ea typeface="DM Sans Medium"/>
              <a:cs typeface="DM Sans Medium"/>
              <a:sym typeface="DM Sans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DM Sans Medium"/>
              <a:ea typeface="DM Sans Medium"/>
              <a:cs typeface="DM Sans Medium"/>
              <a:sym typeface="DM Sans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DM Sans Medium"/>
              <a:ea typeface="DM Sans Medium"/>
              <a:cs typeface="DM Sans Medium"/>
              <a:sym typeface="DM Sans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>
                <a:latin typeface="DM Sans Medium"/>
                <a:ea typeface="DM Sans Medium"/>
                <a:cs typeface="DM Sans Medium"/>
                <a:sym typeface="DM Sans Medium"/>
              </a:rPr>
              <a:t>What is good data?</a:t>
            </a:r>
            <a:endParaRPr sz="1600">
              <a:latin typeface="DM Sans Medium"/>
              <a:ea typeface="DM Sans Medium"/>
              <a:cs typeface="DM Sans Medium"/>
              <a:sym typeface="DM Sans Medium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600"/>
              <a:buFont typeface="DM Sans Medium"/>
              <a:buChar char="●"/>
            </a:pPr>
            <a:r>
              <a:rPr lang="en" sz="1600">
                <a:latin typeface="DM Sans Medium"/>
                <a:ea typeface="DM Sans Medium"/>
                <a:cs typeface="DM Sans Medium"/>
                <a:sym typeface="DM Sans Medium"/>
              </a:rPr>
              <a:t>Open source textbooks, well-written forum threads</a:t>
            </a:r>
            <a:endParaRPr sz="1600">
              <a:latin typeface="DM Sans Medium"/>
              <a:ea typeface="DM Sans Medium"/>
              <a:cs typeface="DM Sans Medium"/>
              <a:sym typeface="DM Sans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>
                <a:latin typeface="DM Sans Medium"/>
                <a:ea typeface="DM Sans Medium"/>
                <a:cs typeface="DM Sans Medium"/>
                <a:sym typeface="DM Sans Medium"/>
              </a:rPr>
              <a:t>What is bad data?</a:t>
            </a:r>
            <a:endParaRPr sz="1600">
              <a:latin typeface="DM Sans Medium"/>
              <a:ea typeface="DM Sans Medium"/>
              <a:cs typeface="DM Sans Medium"/>
              <a:sym typeface="DM Sans Medium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600"/>
              <a:buFont typeface="DM Sans Medium"/>
              <a:buChar char="●"/>
            </a:pPr>
            <a:r>
              <a:rPr lang="en" sz="1600">
                <a:latin typeface="DM Sans Medium"/>
                <a:ea typeface="DM Sans Medium"/>
                <a:cs typeface="DM Sans Medium"/>
                <a:sym typeface="DM Sans Medium"/>
              </a:rPr>
              <a:t>Html tags, poorly scraped websites</a:t>
            </a:r>
            <a:endParaRPr sz="1600"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sp>
        <p:nvSpPr>
          <p:cNvPr id="182" name="Google Shape;182;p44"/>
          <p:cNvSpPr txBox="1"/>
          <p:nvPr>
            <p:ph type="title"/>
          </p:nvPr>
        </p:nvSpPr>
        <p:spPr>
          <a:xfrm>
            <a:off x="202050" y="102125"/>
            <a:ext cx="86496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Pretraining </a:t>
            </a:r>
            <a:r>
              <a:rPr b="1" lang="en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Data</a:t>
            </a:r>
            <a:endParaRPr b="1" sz="24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83" name="Google Shape;183;p44"/>
          <p:cNvSpPr txBox="1"/>
          <p:nvPr/>
        </p:nvSpPr>
        <p:spPr>
          <a:xfrm>
            <a:off x="5030850" y="4617650"/>
            <a:ext cx="3856200" cy="65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6"/>
              </a:rPr>
              <a:t>[Washington Post] Inside the secret list of websites that make AI like ChatGPT sound smart (April 2023)</a:t>
            </a:r>
            <a:r>
              <a:rPr lang="en" sz="1000"/>
              <a:t> </a:t>
            </a:r>
            <a:endParaRPr sz="1000"/>
          </a:p>
        </p:txBody>
      </p:sp>
      <p:pic>
        <p:nvPicPr>
          <p:cNvPr id="184" name="Google Shape;184;p4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030850" y="756425"/>
            <a:ext cx="3356743" cy="386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4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02040" y="2244438"/>
            <a:ext cx="2419311" cy="885199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86" name="Google Shape;186;p4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255700" y="2571750"/>
            <a:ext cx="2622750" cy="803618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ransition spd="slow">
    <p:push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CFAFA"/>
        </a:solidFill>
      </p:bgPr>
    </p:bg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45"/>
          <p:cNvSpPr txBox="1"/>
          <p:nvPr/>
        </p:nvSpPr>
        <p:spPr>
          <a:xfrm>
            <a:off x="205950" y="682175"/>
            <a:ext cx="3185700" cy="15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500">
                <a:latin typeface="DM Sans Medium"/>
                <a:ea typeface="DM Sans Medium"/>
                <a:cs typeface="DM Sans Medium"/>
                <a:sym typeface="DM Sans Medium"/>
              </a:rPr>
              <a:t>Example: NYT Lawsuit against OpenAI has many examples of ChatGPT regurgitating NYT content verbatim</a:t>
            </a:r>
            <a:endParaRPr sz="1600"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sp>
        <p:nvSpPr>
          <p:cNvPr id="192" name="Google Shape;192;p45"/>
          <p:cNvSpPr txBox="1"/>
          <p:nvPr>
            <p:ph type="title"/>
          </p:nvPr>
        </p:nvSpPr>
        <p:spPr>
          <a:xfrm>
            <a:off x="202050" y="102125"/>
            <a:ext cx="86496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Pretraining Data</a:t>
            </a:r>
            <a:endParaRPr b="1" sz="24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93" name="Google Shape;193;p45"/>
          <p:cNvSpPr txBox="1"/>
          <p:nvPr/>
        </p:nvSpPr>
        <p:spPr>
          <a:xfrm>
            <a:off x="4251750" y="4800750"/>
            <a:ext cx="4599900" cy="3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3"/>
              </a:rPr>
              <a:t>https://nytco-assets.nytimes.com/2023/12/NYT_Complaint_Dec2023.pdf</a:t>
            </a:r>
            <a:endParaRPr sz="1000"/>
          </a:p>
        </p:txBody>
      </p:sp>
      <p:pic>
        <p:nvPicPr>
          <p:cNvPr id="194" name="Google Shape;194;p45"/>
          <p:cNvPicPr preferRelativeResize="0"/>
          <p:nvPr/>
        </p:nvPicPr>
        <p:blipFill rotWithShape="1">
          <a:blip r:embed="rId4">
            <a:alphaModFix/>
          </a:blip>
          <a:srcRect b="0" l="8093" r="7858" t="0"/>
          <a:stretch/>
        </p:blipFill>
        <p:spPr>
          <a:xfrm>
            <a:off x="3391650" y="102113"/>
            <a:ext cx="5650927" cy="469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CFAFA"/>
        </a:solidFill>
      </p:bgPr>
    </p:bg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46"/>
          <p:cNvSpPr txBox="1"/>
          <p:nvPr/>
        </p:nvSpPr>
        <p:spPr>
          <a:xfrm>
            <a:off x="205950" y="682175"/>
            <a:ext cx="4672500" cy="39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latin typeface="DM Sans Medium"/>
                <a:ea typeface="DM Sans Medium"/>
                <a:cs typeface="DM Sans Medium"/>
                <a:sym typeface="DM Sans Medium"/>
              </a:rPr>
              <a:t>How much data should you train on?</a:t>
            </a:r>
            <a:endParaRPr sz="1500">
              <a:latin typeface="DM Sans Medium"/>
              <a:ea typeface="DM Sans Medium"/>
              <a:cs typeface="DM Sans Medium"/>
              <a:sym typeface="DM Sans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latin typeface="DM Sans Medium"/>
                <a:ea typeface="DM Sans Medium"/>
                <a:cs typeface="DM Sans Medium"/>
                <a:sym typeface="DM Sans Medium"/>
              </a:rPr>
              <a:t>How much data exists on the public internet?</a:t>
            </a:r>
            <a:endParaRPr sz="1500">
              <a:latin typeface="DM Sans Medium"/>
              <a:ea typeface="DM Sans Medium"/>
              <a:cs typeface="DM Sans Medium"/>
              <a:sym typeface="DM Sans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>
                <a:latin typeface="DM Sans Medium"/>
                <a:ea typeface="DM Sans Medium"/>
                <a:cs typeface="DM Sans Medium"/>
                <a:sym typeface="DM Sans Medium"/>
              </a:rPr>
              <a:t>Example models:</a:t>
            </a:r>
            <a:endParaRPr sz="1600">
              <a:latin typeface="DM Sans Medium"/>
              <a:ea typeface="DM Sans Medium"/>
              <a:cs typeface="DM Sans Medium"/>
              <a:sym typeface="DM Sans Medium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600"/>
              <a:buFont typeface="DM Sans Medium"/>
              <a:buChar char="●"/>
            </a:pPr>
            <a:r>
              <a:rPr lang="en" sz="1600">
                <a:latin typeface="DM Sans Medium"/>
                <a:ea typeface="DM Sans Medium"/>
                <a:cs typeface="DM Sans Medium"/>
                <a:sym typeface="DM Sans Medium"/>
              </a:rPr>
              <a:t>GPT3: 500 billion tokens</a:t>
            </a:r>
            <a:endParaRPr sz="1600">
              <a:latin typeface="DM Sans Medium"/>
              <a:ea typeface="DM Sans Medium"/>
              <a:cs typeface="DM Sans Medium"/>
              <a:sym typeface="DM Sans Medium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DM Sans Medium"/>
              <a:buChar char="●"/>
            </a:pPr>
            <a:r>
              <a:rPr lang="en" sz="1600">
                <a:latin typeface="DM Sans Medium"/>
                <a:ea typeface="DM Sans Medium"/>
                <a:cs typeface="DM Sans Medium"/>
                <a:sym typeface="DM Sans Medium"/>
              </a:rPr>
              <a:t>Llama-7B: 2 trillion tokens</a:t>
            </a:r>
            <a:endParaRPr sz="1600">
              <a:latin typeface="DM Sans Medium"/>
              <a:ea typeface="DM Sans Medium"/>
              <a:cs typeface="DM Sans Medium"/>
              <a:sym typeface="DM Sans Medium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DM Sans Medium"/>
              <a:buChar char="●"/>
            </a:pPr>
            <a:r>
              <a:rPr lang="en" sz="1600">
                <a:latin typeface="DM Sans Medium"/>
                <a:ea typeface="DM Sans Medium"/>
                <a:cs typeface="DM Sans Medium"/>
                <a:sym typeface="DM Sans Medium"/>
              </a:rPr>
              <a:t>DBRX: 12 trillion tokens</a:t>
            </a:r>
            <a:endParaRPr sz="1600">
              <a:latin typeface="DM Sans Medium"/>
              <a:ea typeface="DM Sans Medium"/>
              <a:cs typeface="DM Sans Medium"/>
              <a:sym typeface="DM Sans Medium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DM Sans Medium"/>
              <a:buChar char="●"/>
            </a:pPr>
            <a:r>
              <a:rPr lang="en" sz="1600">
                <a:latin typeface="DM Sans Medium"/>
                <a:ea typeface="DM Sans Medium"/>
                <a:cs typeface="DM Sans Medium"/>
                <a:sym typeface="DM Sans Medium"/>
              </a:rPr>
              <a:t>GPT4: 13 trillion tokens (estimated)</a:t>
            </a:r>
            <a:endParaRPr sz="1600">
              <a:latin typeface="DM Sans Medium"/>
              <a:ea typeface="DM Sans Medium"/>
              <a:cs typeface="DM Sans Medium"/>
              <a:sym typeface="DM Sans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600">
                <a:latin typeface="DM Sans Medium"/>
                <a:ea typeface="DM Sans Medium"/>
                <a:cs typeface="DM Sans Medium"/>
                <a:sym typeface="DM Sans Medium"/>
              </a:rPr>
              <a:t>Important relationship between model size and dataset size i.e. “scaling laws”</a:t>
            </a:r>
            <a:endParaRPr sz="1600"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sp>
        <p:nvSpPr>
          <p:cNvPr id="200" name="Google Shape;200;p46"/>
          <p:cNvSpPr txBox="1"/>
          <p:nvPr>
            <p:ph type="title"/>
          </p:nvPr>
        </p:nvSpPr>
        <p:spPr>
          <a:xfrm>
            <a:off x="202050" y="102125"/>
            <a:ext cx="86496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How much data?</a:t>
            </a:r>
            <a:endParaRPr b="1" sz="24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01" name="Google Shape;201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2501" y="481975"/>
            <a:ext cx="4133400" cy="4222549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46"/>
          <p:cNvSpPr txBox="1"/>
          <p:nvPr/>
        </p:nvSpPr>
        <p:spPr>
          <a:xfrm>
            <a:off x="5089700" y="4770050"/>
            <a:ext cx="3856200" cy="1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4"/>
              </a:rPr>
              <a:t>(NYT) How Tech Giants Cut Corners to Harvest Data for A.I.</a:t>
            </a:r>
            <a:endParaRPr sz="1000"/>
          </a:p>
        </p:txBody>
      </p:sp>
    </p:spTree>
  </p:cSld>
  <p:clrMapOvr>
    <a:masterClrMapping/>
  </p:clrMapOvr>
  <p:transition spd="slow">
    <p:push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CFAFA"/>
        </a:solidFill>
      </p:bgPr>
    </p:bg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47"/>
          <p:cNvSpPr txBox="1"/>
          <p:nvPr>
            <p:ph type="title"/>
          </p:nvPr>
        </p:nvSpPr>
        <p:spPr>
          <a:xfrm>
            <a:off x="202050" y="102125"/>
            <a:ext cx="86496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Reinforcement Learning with Human Feedback (RLHF)</a:t>
            </a:r>
            <a:endParaRPr b="1" sz="24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08" name="Google Shape;208;p47"/>
          <p:cNvPicPr preferRelativeResize="0"/>
          <p:nvPr/>
        </p:nvPicPr>
        <p:blipFill rotWithShape="1">
          <a:blip r:embed="rId3">
            <a:alphaModFix/>
          </a:blip>
          <a:srcRect b="0" l="-2452" r="-2347" t="0"/>
          <a:stretch/>
        </p:blipFill>
        <p:spPr>
          <a:xfrm>
            <a:off x="790325" y="652625"/>
            <a:ext cx="7473051" cy="4234676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47"/>
          <p:cNvSpPr txBox="1"/>
          <p:nvPr/>
        </p:nvSpPr>
        <p:spPr>
          <a:xfrm>
            <a:off x="2185200" y="4812500"/>
            <a:ext cx="4683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https://openai.com/research/instruction-following</a:t>
            </a:r>
            <a:endParaRPr/>
          </a:p>
        </p:txBody>
      </p:sp>
    </p:spTree>
  </p:cSld>
  <p:clrMapOvr>
    <a:masterClrMapping/>
  </p:clrMapOvr>
  <p:transition spd="slow">
    <p:push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CFAFA"/>
        </a:solidFill>
      </p:bgPr>
    </p:bg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8"/>
          <p:cNvSpPr txBox="1"/>
          <p:nvPr/>
        </p:nvSpPr>
        <p:spPr>
          <a:xfrm>
            <a:off x="205950" y="682175"/>
            <a:ext cx="8708100" cy="39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>
                <a:latin typeface="DM Sans Medium"/>
                <a:ea typeface="DM Sans Medium"/>
                <a:cs typeface="DM Sans Medium"/>
                <a:sym typeface="DM Sans Medium"/>
              </a:rPr>
              <a:t>From the OpenAI blogpost (</a:t>
            </a:r>
            <a:r>
              <a:rPr lang="en" sz="1800" u="sng">
                <a:solidFill>
                  <a:schemeClr val="hlink"/>
                </a:solidFill>
                <a:latin typeface="DM Sans Medium"/>
                <a:ea typeface="DM Sans Medium"/>
                <a:cs typeface="DM Sans Medium"/>
                <a:sym typeface="DM Sans Medium"/>
                <a:hlinkClick r:id="rId3"/>
              </a:rPr>
              <a:t>Aligning language models to follow instructions</a:t>
            </a:r>
            <a:r>
              <a:rPr lang="en" sz="1800">
                <a:latin typeface="DM Sans Medium"/>
                <a:ea typeface="DM Sans Medium"/>
                <a:cs typeface="DM Sans Medium"/>
                <a:sym typeface="DM Sans Medium"/>
              </a:rPr>
              <a:t>, Jan 2022):</a:t>
            </a:r>
            <a:endParaRPr sz="1800">
              <a:latin typeface="DM Sans Medium"/>
              <a:ea typeface="DM Sans Medium"/>
              <a:cs typeface="DM Sans Medium"/>
              <a:sym typeface="DM Sans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>
                <a:latin typeface="DM Sans Medium"/>
                <a:ea typeface="DM Sans Medium"/>
                <a:cs typeface="DM Sans Medium"/>
                <a:sym typeface="DM Sans Medium"/>
              </a:rPr>
              <a:t>&gt; RLHF…“unlocks” capabilities that GPT-3 already had, but were difficult to elicit through prompt engineering alone</a:t>
            </a:r>
            <a:endParaRPr sz="1800">
              <a:latin typeface="DM Sans Medium"/>
              <a:ea typeface="DM Sans Medium"/>
              <a:cs typeface="DM Sans Medium"/>
              <a:sym typeface="DM Sans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800">
                <a:latin typeface="DM Sans Medium"/>
                <a:ea typeface="DM Sans Medium"/>
                <a:cs typeface="DM Sans Medium"/>
                <a:sym typeface="DM Sans Medium"/>
              </a:rPr>
              <a:t>&gt; A limitation of this approach is that it introduces an “</a:t>
            </a:r>
            <a:r>
              <a:rPr b="1" lang="en" sz="1800">
                <a:latin typeface="DM Sans"/>
                <a:ea typeface="DM Sans"/>
                <a:cs typeface="DM Sans"/>
                <a:sym typeface="DM Sans"/>
              </a:rPr>
              <a:t>alignment tax</a:t>
            </a:r>
            <a:r>
              <a:rPr lang="en" sz="1800">
                <a:latin typeface="DM Sans Medium"/>
                <a:ea typeface="DM Sans Medium"/>
                <a:cs typeface="DM Sans Medium"/>
                <a:sym typeface="DM Sans Medium"/>
              </a:rPr>
              <a:t>”: aligning the models only on customer tasks can make their performance worse on some other academic NLP tasks.</a:t>
            </a:r>
            <a:endParaRPr sz="1800"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sp>
        <p:nvSpPr>
          <p:cNvPr id="215" name="Google Shape;215;p48"/>
          <p:cNvSpPr txBox="1"/>
          <p:nvPr>
            <p:ph type="title"/>
          </p:nvPr>
        </p:nvSpPr>
        <p:spPr>
          <a:xfrm>
            <a:off x="202050" y="102125"/>
            <a:ext cx="86496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Intuition Behind RLHF</a:t>
            </a:r>
            <a:endParaRPr b="1" sz="24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ransition spd="slow">
    <p:push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CFAFA"/>
        </a:solidFill>
      </p:bgPr>
    </p:bg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49"/>
          <p:cNvSpPr txBox="1"/>
          <p:nvPr/>
        </p:nvSpPr>
        <p:spPr>
          <a:xfrm>
            <a:off x="205950" y="682175"/>
            <a:ext cx="4862700" cy="39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>
                <a:latin typeface="DM Sans Medium"/>
                <a:ea typeface="DM Sans Medium"/>
                <a:cs typeface="DM Sans Medium"/>
                <a:sym typeface="DM Sans Medium"/>
              </a:rPr>
              <a:t>General a</a:t>
            </a:r>
            <a:r>
              <a:rPr lang="en" sz="1800">
                <a:latin typeface="DM Sans Medium"/>
                <a:ea typeface="DM Sans Medium"/>
                <a:cs typeface="DM Sans Medium"/>
                <a:sym typeface="DM Sans Medium"/>
              </a:rPr>
              <a:t>pproaches</a:t>
            </a:r>
            <a:r>
              <a:rPr lang="en" sz="1800">
                <a:latin typeface="DM Sans Medium"/>
                <a:ea typeface="DM Sans Medium"/>
                <a:cs typeface="DM Sans Medium"/>
                <a:sym typeface="DM Sans Medium"/>
              </a:rPr>
              <a:t> to alignment</a:t>
            </a:r>
            <a:endParaRPr sz="1800">
              <a:latin typeface="DM Sans Medium"/>
              <a:ea typeface="DM Sans Medium"/>
              <a:cs typeface="DM Sans Medium"/>
              <a:sym typeface="DM Sans Medium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DM Sans Medium"/>
              <a:buAutoNum type="arabicPeriod"/>
            </a:pPr>
            <a:r>
              <a:rPr lang="en" sz="1800">
                <a:latin typeface="DM Sans Medium"/>
                <a:ea typeface="DM Sans Medium"/>
                <a:cs typeface="DM Sans Medium"/>
                <a:sym typeface="DM Sans Medium"/>
              </a:rPr>
              <a:t>Heavily filter the pretraining data</a:t>
            </a:r>
            <a:endParaRPr sz="1800">
              <a:latin typeface="DM Sans Medium"/>
              <a:ea typeface="DM Sans Medium"/>
              <a:cs typeface="DM Sans Medium"/>
              <a:sym typeface="DM Sans Medium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AutoNum type="arabicPeriod"/>
            </a:pPr>
            <a:r>
              <a:rPr lang="en" sz="1800">
                <a:latin typeface="DM Sans Medium"/>
                <a:ea typeface="DM Sans Medium"/>
                <a:cs typeface="DM Sans Medium"/>
                <a:sym typeface="DM Sans Medium"/>
              </a:rPr>
              <a:t>Finetune on a special, curated datasets</a:t>
            </a:r>
            <a:endParaRPr sz="1800">
              <a:latin typeface="DM Sans Medium"/>
              <a:ea typeface="DM Sans Medium"/>
              <a:cs typeface="DM Sans Medium"/>
              <a:sym typeface="DM Sans Medium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AutoNum type="arabicPeriod"/>
            </a:pPr>
            <a:r>
              <a:rPr lang="en" sz="1800">
                <a:latin typeface="DM Sans Medium"/>
                <a:ea typeface="DM Sans Medium"/>
                <a:cs typeface="DM Sans Medium"/>
                <a:sym typeface="DM Sans Medium"/>
              </a:rPr>
              <a:t>“Human in the loop” via RLHF</a:t>
            </a:r>
            <a:endParaRPr sz="1800">
              <a:latin typeface="DM Sans Medium"/>
              <a:ea typeface="DM Sans Medium"/>
              <a:cs typeface="DM Sans Medium"/>
              <a:sym typeface="DM Sans Medium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AutoNum type="arabicPeriod"/>
            </a:pPr>
            <a:r>
              <a:rPr lang="en" sz="1800">
                <a:latin typeface="DM Sans Medium"/>
                <a:ea typeface="DM Sans Medium"/>
                <a:cs typeface="DM Sans Medium"/>
                <a:sym typeface="DM Sans Medium"/>
              </a:rPr>
              <a:t>Safety filter in the user interface</a:t>
            </a:r>
            <a:endParaRPr sz="1800">
              <a:latin typeface="DM Sans Medium"/>
              <a:ea typeface="DM Sans Medium"/>
              <a:cs typeface="DM Sans Medium"/>
              <a:sym typeface="DM Sans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800">
                <a:latin typeface="DM Sans Medium"/>
                <a:ea typeface="DM Sans Medium"/>
                <a:cs typeface="DM Sans Medium"/>
                <a:sym typeface="DM Sans Medium"/>
              </a:rPr>
              <a:t> The Gemini “…controversy has been promoted largely — though not exclusively — by right-wing figures attacking a tech company that’s perceived as liberal. “</a:t>
            </a:r>
            <a:endParaRPr sz="1800"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sp>
        <p:nvSpPr>
          <p:cNvPr id="221" name="Google Shape;221;p49"/>
          <p:cNvSpPr txBox="1"/>
          <p:nvPr>
            <p:ph type="title"/>
          </p:nvPr>
        </p:nvSpPr>
        <p:spPr>
          <a:xfrm>
            <a:off x="202050" y="102125"/>
            <a:ext cx="86496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AI Safety and Alignment</a:t>
            </a:r>
            <a:endParaRPr b="1" sz="24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22" name="Google Shape;222;p49"/>
          <p:cNvSpPr txBox="1"/>
          <p:nvPr/>
        </p:nvSpPr>
        <p:spPr>
          <a:xfrm>
            <a:off x="205950" y="4631375"/>
            <a:ext cx="5874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3"/>
              </a:rPr>
              <a:t>https://www.telegraph.co.uk/news/2024/02/23/google-gemini-ai-images-wrong-woke/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4"/>
              </a:rPr>
              <a:t>https://www.theverge.com/2024/2/21/24079371/google-ai-gemini-generative-inaccurate-historical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223" name="Google Shape;223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47924" y="217425"/>
            <a:ext cx="3765773" cy="216430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24" name="Google Shape;224;p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17525" y="1459325"/>
            <a:ext cx="2550924" cy="3582474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ransition spd="slow">
    <p:push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CFAFA"/>
        </a:solidFill>
      </p:bgPr>
    </p:bg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50"/>
          <p:cNvSpPr txBox="1"/>
          <p:nvPr/>
        </p:nvSpPr>
        <p:spPr>
          <a:xfrm>
            <a:off x="205950" y="682175"/>
            <a:ext cx="87081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latin typeface="DM Sans Medium"/>
                <a:ea typeface="DM Sans Medium"/>
                <a:cs typeface="DM Sans Medium"/>
                <a:sym typeface="DM Sans Medium"/>
              </a:rPr>
              <a:t>Two paradigms: </a:t>
            </a:r>
            <a:r>
              <a:rPr b="1" lang="en" sz="1500">
                <a:latin typeface="DM Sans"/>
                <a:ea typeface="DM Sans"/>
                <a:cs typeface="DM Sans"/>
                <a:sym typeface="DM Sans"/>
              </a:rPr>
              <a:t>perplexity based</a:t>
            </a:r>
            <a:r>
              <a:rPr lang="en" sz="1500">
                <a:latin typeface="DM Sans Medium"/>
                <a:ea typeface="DM Sans Medium"/>
                <a:cs typeface="DM Sans Medium"/>
                <a:sym typeface="DM Sans Medium"/>
              </a:rPr>
              <a:t>, and more recently, </a:t>
            </a:r>
            <a:r>
              <a:rPr b="1" lang="en" sz="1500">
                <a:latin typeface="DM Sans"/>
                <a:ea typeface="DM Sans"/>
                <a:cs typeface="DM Sans"/>
                <a:sym typeface="DM Sans"/>
              </a:rPr>
              <a:t>LLM-as-a-judge</a:t>
            </a:r>
            <a:endParaRPr b="1" sz="150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sp>
        <p:nvSpPr>
          <p:cNvPr id="230" name="Google Shape;230;p50"/>
          <p:cNvSpPr txBox="1"/>
          <p:nvPr>
            <p:ph type="title"/>
          </p:nvPr>
        </p:nvSpPr>
        <p:spPr>
          <a:xfrm>
            <a:off x="202050" y="102125"/>
            <a:ext cx="86496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Evaluation</a:t>
            </a:r>
            <a:endParaRPr b="1" sz="24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31" name="Google Shape;231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" y="1474400"/>
            <a:ext cx="5294100" cy="2194676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50"/>
          <p:cNvSpPr txBox="1"/>
          <p:nvPr/>
        </p:nvSpPr>
        <p:spPr>
          <a:xfrm>
            <a:off x="5767350" y="4753625"/>
            <a:ext cx="3194400" cy="2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Figures from the </a:t>
            </a:r>
            <a:r>
              <a:rPr lang="en" u="sng">
                <a:solidFill>
                  <a:schemeClr val="hlink"/>
                </a:solidFill>
                <a:hlinkClick r:id="rId4"/>
              </a:rPr>
              <a:t>Llama2 Paper</a:t>
            </a:r>
            <a:endParaRPr/>
          </a:p>
        </p:txBody>
      </p:sp>
      <p:pic>
        <p:nvPicPr>
          <p:cNvPr id="233" name="Google Shape;233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58620" y="1458650"/>
            <a:ext cx="3393030" cy="22104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CFAFA"/>
        </a:solidFill>
      </p:bgPr>
    </p:bg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51"/>
          <p:cNvSpPr txBox="1"/>
          <p:nvPr/>
        </p:nvSpPr>
        <p:spPr>
          <a:xfrm>
            <a:off x="202050" y="1477925"/>
            <a:ext cx="4694700" cy="7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500">
                <a:latin typeface="DM Sans Medium"/>
                <a:ea typeface="DM Sans Medium"/>
                <a:cs typeface="DM Sans Medium"/>
                <a:sym typeface="DM Sans Medium"/>
              </a:rPr>
              <a:t>👍 The larger and more powerful the model, the less prompt engineering and in context learning is necessary</a:t>
            </a:r>
            <a:endParaRPr sz="1500"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sp>
        <p:nvSpPr>
          <p:cNvPr id="239" name="Google Shape;239;p51"/>
          <p:cNvSpPr txBox="1"/>
          <p:nvPr>
            <p:ph type="title"/>
          </p:nvPr>
        </p:nvSpPr>
        <p:spPr>
          <a:xfrm>
            <a:off x="202050" y="102125"/>
            <a:ext cx="4527300" cy="107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Prompt Engineering - is this a real thing? Yes!</a:t>
            </a:r>
            <a:endParaRPr b="1" sz="24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40" name="Google Shape;240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6752" y="102125"/>
            <a:ext cx="3796050" cy="4697599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51"/>
          <p:cNvSpPr txBox="1"/>
          <p:nvPr/>
        </p:nvSpPr>
        <p:spPr>
          <a:xfrm>
            <a:off x="761175" y="4743300"/>
            <a:ext cx="7428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https://kyleake.medium.com/prompt-engineering-guide-for-ai-enthusiasts-2f0334dae165</a:t>
            </a:r>
            <a:endParaRPr/>
          </a:p>
        </p:txBody>
      </p:sp>
    </p:spTree>
  </p:cSld>
  <p:clrMapOvr>
    <a:masterClrMapping/>
  </p:clrMapOvr>
  <p:transition spd="slow">
    <p:push/>
  </p:transition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CFAFA"/>
        </a:solidFill>
      </p:bgPr>
    </p:bg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52"/>
          <p:cNvSpPr txBox="1"/>
          <p:nvPr/>
        </p:nvSpPr>
        <p:spPr>
          <a:xfrm>
            <a:off x="205950" y="682175"/>
            <a:ext cx="8649600" cy="19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latin typeface="DM Sans Medium"/>
                <a:ea typeface="DM Sans Medium"/>
                <a:cs typeface="DM Sans Medium"/>
                <a:sym typeface="DM Sans Medium"/>
              </a:rPr>
              <a:t>How do companies efficiently support LLMs?</a:t>
            </a:r>
            <a:endParaRPr sz="1500">
              <a:latin typeface="DM Sans Medium"/>
              <a:ea typeface="DM Sans Medium"/>
              <a:cs typeface="DM Sans Medium"/>
              <a:sym typeface="DM Sans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latin typeface="DM Sans Medium"/>
                <a:ea typeface="DM Sans Medium"/>
                <a:cs typeface="DM Sans Medium"/>
                <a:sym typeface="DM Sans Medium"/>
              </a:rPr>
              <a:t>&gt; “In a January report, the International Energy Agency said </a:t>
            </a:r>
            <a:r>
              <a:rPr b="1" lang="en" sz="1500">
                <a:latin typeface="DM Sans"/>
                <a:ea typeface="DM Sans"/>
                <a:cs typeface="DM Sans"/>
                <a:sym typeface="DM Sans"/>
              </a:rPr>
              <a:t>a request to ChatGPT requires 2.9 watt-hours of electricity on average</a:t>
            </a:r>
            <a:r>
              <a:rPr lang="en" sz="1500">
                <a:latin typeface="DM Sans Medium"/>
                <a:ea typeface="DM Sans Medium"/>
                <a:cs typeface="DM Sans Medium"/>
                <a:sym typeface="DM Sans Medium"/>
              </a:rPr>
              <a:t>—equivalent to turning on a 60-watt lightbulb for just under three minutes. That is nearly </a:t>
            </a:r>
            <a:r>
              <a:rPr b="1" lang="en" sz="1500">
                <a:latin typeface="DM Sans"/>
                <a:ea typeface="DM Sans"/>
                <a:cs typeface="DM Sans"/>
                <a:sym typeface="DM Sans"/>
              </a:rPr>
              <a:t>10 times as much as the average Google search.</a:t>
            </a:r>
            <a:r>
              <a:rPr lang="en" sz="1500">
                <a:latin typeface="DM Sans Medium"/>
                <a:ea typeface="DM Sans Medium"/>
                <a:cs typeface="DM Sans Medium"/>
                <a:sym typeface="DM Sans Medium"/>
              </a:rPr>
              <a:t>” [</a:t>
            </a:r>
            <a:r>
              <a:rPr lang="en" sz="1500" u="sng">
                <a:solidFill>
                  <a:schemeClr val="hlink"/>
                </a:solidFill>
                <a:latin typeface="DM Sans Medium"/>
                <a:ea typeface="DM Sans Medium"/>
                <a:cs typeface="DM Sans Medium"/>
                <a:sym typeface="DM Sans Medium"/>
                <a:hlinkClick r:id="rId3"/>
              </a:rPr>
              <a:t>WSJ: Artificial Intelligence’s ‘Insatiable’ Energy Needs Not Sustainable, Arm CEO Says</a:t>
            </a:r>
            <a:r>
              <a:rPr lang="en" sz="1500">
                <a:latin typeface="DM Sans Medium"/>
                <a:ea typeface="DM Sans Medium"/>
                <a:cs typeface="DM Sans Medium"/>
                <a:sym typeface="DM Sans Medium"/>
              </a:rPr>
              <a:t> 4/9/2024]</a:t>
            </a:r>
            <a:endParaRPr sz="1500">
              <a:latin typeface="DM Sans Medium"/>
              <a:ea typeface="DM Sans Medium"/>
              <a:cs typeface="DM Sans Medium"/>
              <a:sym typeface="DM Sans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sp>
        <p:nvSpPr>
          <p:cNvPr id="247" name="Google Shape;247;p52"/>
          <p:cNvSpPr txBox="1"/>
          <p:nvPr>
            <p:ph type="title"/>
          </p:nvPr>
        </p:nvSpPr>
        <p:spPr>
          <a:xfrm>
            <a:off x="202050" y="102125"/>
            <a:ext cx="86496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Serving</a:t>
            </a:r>
            <a:endParaRPr b="1" sz="24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48" name="Google Shape;248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40350" y="2848178"/>
            <a:ext cx="3540501" cy="1747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CFAFA"/>
        </a:solidFill>
      </p:bgPr>
    </p:bg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53"/>
          <p:cNvSpPr txBox="1"/>
          <p:nvPr/>
        </p:nvSpPr>
        <p:spPr>
          <a:xfrm>
            <a:off x="205950" y="682175"/>
            <a:ext cx="8562000" cy="199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>
                <a:latin typeface="DM Sans Medium"/>
                <a:ea typeface="DM Sans Medium"/>
                <a:cs typeface="DM Sans Medium"/>
                <a:sym typeface="DM Sans Medium"/>
              </a:rPr>
              <a:t>A single node can contain multiple GPUs connected in the same “box”</a:t>
            </a:r>
            <a:endParaRPr sz="1600">
              <a:latin typeface="DM Sans Medium"/>
              <a:ea typeface="DM Sans Medium"/>
              <a:cs typeface="DM Sans Medium"/>
              <a:sym typeface="DM Sans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>
                <a:latin typeface="DM Sans Medium"/>
                <a:ea typeface="DM Sans Medium"/>
                <a:cs typeface="DM Sans Medium"/>
                <a:sym typeface="DM Sans Medium"/>
              </a:rPr>
              <a:t>Multinode training involves multiple nodes. The nodes are distributed and communication is slower</a:t>
            </a:r>
            <a:endParaRPr sz="1600">
              <a:latin typeface="DM Sans Medium"/>
              <a:ea typeface="DM Sans Medium"/>
              <a:cs typeface="DM Sans Medium"/>
              <a:sym typeface="DM Sans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600">
                <a:latin typeface="DM Sans Medium"/>
                <a:ea typeface="DM Sans Medium"/>
                <a:cs typeface="DM Sans Medium"/>
                <a:sym typeface="DM Sans Medium"/>
              </a:rPr>
              <a:t>See also </a:t>
            </a:r>
            <a:r>
              <a:rPr lang="en" sz="1600" u="sng">
                <a:solidFill>
                  <a:schemeClr val="hlink"/>
                </a:solidFill>
                <a:latin typeface="DM Sans Medium"/>
                <a:ea typeface="DM Sans Medium"/>
                <a:cs typeface="DM Sans Medium"/>
                <a:sym typeface="DM Sans Medium"/>
                <a:hlinkClick r:id="rId3"/>
              </a:rPr>
              <a:t>A Gentle Introduction To Multi GPU And Multi Node Distributed Training</a:t>
            </a:r>
            <a:r>
              <a:rPr lang="en" sz="1600">
                <a:latin typeface="DM Sans Medium"/>
                <a:ea typeface="DM Sans Medium"/>
                <a:cs typeface="DM Sans Medium"/>
                <a:sym typeface="DM Sans Medium"/>
              </a:rPr>
              <a:t> and </a:t>
            </a:r>
            <a:r>
              <a:rPr lang="en" sz="1600" u="sng">
                <a:solidFill>
                  <a:schemeClr val="hlink"/>
                </a:solidFill>
                <a:latin typeface="DM Sans Medium"/>
                <a:ea typeface="DM Sans Medium"/>
                <a:cs typeface="DM Sans Medium"/>
                <a:sym typeface="DM Sans Medium"/>
                <a:hlinkClick r:id="rId4"/>
              </a:rPr>
              <a:t>Efficient Training on Multiple GPUs</a:t>
            </a:r>
            <a:r>
              <a:rPr lang="en" sz="1600">
                <a:latin typeface="DM Sans Medium"/>
                <a:ea typeface="DM Sans Medium"/>
                <a:cs typeface="DM Sans Medium"/>
                <a:sym typeface="DM Sans Medium"/>
              </a:rPr>
              <a:t> (HuggingFace) </a:t>
            </a:r>
            <a:endParaRPr sz="1600"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sp>
        <p:nvSpPr>
          <p:cNvPr id="254" name="Google Shape;254;p53"/>
          <p:cNvSpPr txBox="1"/>
          <p:nvPr>
            <p:ph type="title"/>
          </p:nvPr>
        </p:nvSpPr>
        <p:spPr>
          <a:xfrm>
            <a:off x="202050" y="102125"/>
            <a:ext cx="86496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GPUs for Training and Serving</a:t>
            </a:r>
            <a:r>
              <a:rPr b="1" lang="en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🛠️</a:t>
            </a:r>
            <a:endParaRPr b="1" sz="24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55" name="Google Shape;255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2425" y="2457750"/>
            <a:ext cx="7632997" cy="2285550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53"/>
          <p:cNvSpPr txBox="1"/>
          <p:nvPr/>
        </p:nvSpPr>
        <p:spPr>
          <a:xfrm>
            <a:off x="476400" y="4743300"/>
            <a:ext cx="8021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6"/>
              </a:rPr>
              <a:t>https://www.mn.uio.no/ifi/studier/masteroppgaver/nd/fast-multi-gpu-communication-over-pcie.html</a:t>
            </a:r>
            <a:endParaRPr/>
          </a:p>
        </p:txBody>
      </p:sp>
    </p:spTree>
  </p:cSld>
  <p:clrMapOvr>
    <a:masterClrMapping/>
  </p:clrMapOvr>
  <p:transition spd="slow">
    <p:push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CFAFA"/>
        </a:solid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6"/>
          <p:cNvSpPr txBox="1"/>
          <p:nvPr>
            <p:ph type="title"/>
          </p:nvPr>
        </p:nvSpPr>
        <p:spPr>
          <a:xfrm>
            <a:off x="202050" y="102125"/>
            <a:ext cx="86496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 bit about our journey</a:t>
            </a:r>
            <a:endParaRPr b="1" sz="24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20" name="Google Shape;12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9275" y="2321600"/>
            <a:ext cx="3524376" cy="1442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6848" y="756500"/>
            <a:ext cx="2817075" cy="166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87874" y="756500"/>
            <a:ext cx="2687401" cy="18247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36"/>
          <p:cNvPicPr preferRelativeResize="0"/>
          <p:nvPr/>
        </p:nvPicPr>
        <p:blipFill rotWithShape="1">
          <a:blip r:embed="rId6">
            <a:alphaModFix/>
          </a:blip>
          <a:srcRect b="0" l="15944" r="15712" t="0"/>
          <a:stretch/>
        </p:blipFill>
        <p:spPr>
          <a:xfrm>
            <a:off x="6119975" y="1841538"/>
            <a:ext cx="2620902" cy="1366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943575" y="3366075"/>
            <a:ext cx="2973699" cy="99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CFAFA"/>
        </a:solidFill>
      </p:bgPr>
    </p:bg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54"/>
          <p:cNvSpPr txBox="1"/>
          <p:nvPr/>
        </p:nvSpPr>
        <p:spPr>
          <a:xfrm>
            <a:off x="205950" y="682175"/>
            <a:ext cx="8562000" cy="44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>
                <a:latin typeface="DM Sans Medium"/>
                <a:ea typeface="DM Sans Medium"/>
                <a:cs typeface="DM Sans Medium"/>
                <a:sym typeface="DM Sans Medium"/>
              </a:rPr>
              <a:t>Neural Network Training</a:t>
            </a:r>
            <a:endParaRPr sz="1600">
              <a:latin typeface="DM Sans Medium"/>
              <a:ea typeface="DM Sans Medium"/>
              <a:cs typeface="DM Sans Medium"/>
              <a:sym typeface="DM Sans Medium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600"/>
              <a:buFont typeface="DM Sans Medium"/>
              <a:buChar char="●"/>
            </a:pPr>
            <a:r>
              <a:rPr lang="en" sz="1600">
                <a:latin typeface="DM Sans Medium"/>
                <a:ea typeface="DM Sans Medium"/>
                <a:cs typeface="DM Sans Medium"/>
                <a:sym typeface="DM Sans Medium"/>
              </a:rPr>
              <a:t>PyTorch</a:t>
            </a:r>
            <a:endParaRPr sz="1600">
              <a:latin typeface="DM Sans Medium"/>
              <a:ea typeface="DM Sans Medium"/>
              <a:cs typeface="DM Sans Medium"/>
              <a:sym typeface="DM Sans Medium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DM Sans Medium"/>
              <a:buChar char="●"/>
            </a:pPr>
            <a:r>
              <a:rPr lang="en" sz="1600">
                <a:latin typeface="DM Sans Medium"/>
                <a:ea typeface="DM Sans Medium"/>
                <a:cs typeface="DM Sans Medium"/>
                <a:sym typeface="DM Sans Medium"/>
              </a:rPr>
              <a:t>TensorFlow</a:t>
            </a:r>
            <a:endParaRPr sz="1600">
              <a:latin typeface="DM Sans Medium"/>
              <a:ea typeface="DM Sans Medium"/>
              <a:cs typeface="DM Sans Medium"/>
              <a:sym typeface="DM Sans Medium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DM Sans Medium"/>
              <a:buChar char="●"/>
            </a:pPr>
            <a:r>
              <a:rPr lang="en" sz="1600">
                <a:latin typeface="DM Sans Medium"/>
                <a:ea typeface="DM Sans Medium"/>
                <a:cs typeface="DM Sans Medium"/>
                <a:sym typeface="DM Sans Medium"/>
              </a:rPr>
              <a:t>PyTorch Lightning</a:t>
            </a:r>
            <a:endParaRPr sz="1600">
              <a:latin typeface="DM Sans Medium"/>
              <a:ea typeface="DM Sans Medium"/>
              <a:cs typeface="DM Sans Medium"/>
              <a:sym typeface="DM Sans Medium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DM Sans Medium"/>
              <a:buChar char="●"/>
            </a:pPr>
            <a:r>
              <a:rPr lang="en" sz="1600">
                <a:latin typeface="DM Sans Medium"/>
                <a:ea typeface="DM Sans Medium"/>
                <a:cs typeface="DM Sans Medium"/>
                <a:sym typeface="DM Sans Medium"/>
              </a:rPr>
              <a:t>HuggingFace (also a model hub, and a great learning resource!)</a:t>
            </a:r>
            <a:endParaRPr sz="1600">
              <a:latin typeface="DM Sans Medium"/>
              <a:ea typeface="DM Sans Medium"/>
              <a:cs typeface="DM Sans Medium"/>
              <a:sym typeface="DM Sans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>
                <a:latin typeface="DM Sans Medium"/>
                <a:ea typeface="DM Sans Medium"/>
                <a:cs typeface="DM Sans Medium"/>
                <a:sym typeface="DM Sans Medium"/>
              </a:rPr>
              <a:t>Experiment Tracking</a:t>
            </a:r>
            <a:endParaRPr sz="1600">
              <a:latin typeface="DM Sans Medium"/>
              <a:ea typeface="DM Sans Medium"/>
              <a:cs typeface="DM Sans Medium"/>
              <a:sym typeface="DM Sans Medium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600"/>
              <a:buFont typeface="DM Sans Medium"/>
              <a:buChar char="●"/>
            </a:pPr>
            <a:r>
              <a:rPr lang="en" sz="1600">
                <a:latin typeface="DM Sans Medium"/>
                <a:ea typeface="DM Sans Medium"/>
                <a:cs typeface="DM Sans Medium"/>
                <a:sym typeface="DM Sans Medium"/>
              </a:rPr>
              <a:t>Weights&amp;Biases, TensorBoard, MLFlow</a:t>
            </a:r>
            <a:endParaRPr sz="1600">
              <a:latin typeface="DM Sans Medium"/>
              <a:ea typeface="DM Sans Medium"/>
              <a:cs typeface="DM Sans Medium"/>
              <a:sym typeface="DM Sans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>
                <a:latin typeface="DM Sans Medium"/>
                <a:ea typeface="DM Sans Medium"/>
                <a:cs typeface="DM Sans Medium"/>
                <a:sym typeface="DM Sans Medium"/>
              </a:rPr>
              <a:t>GPU Orchestration</a:t>
            </a:r>
            <a:endParaRPr sz="1600">
              <a:latin typeface="DM Sans Medium"/>
              <a:ea typeface="DM Sans Medium"/>
              <a:cs typeface="DM Sans Medium"/>
              <a:sym typeface="DM Sans Medium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600"/>
              <a:buFont typeface="DM Sans Medium"/>
              <a:buChar char="●"/>
            </a:pPr>
            <a:r>
              <a:rPr lang="en" sz="1600">
                <a:latin typeface="DM Sans Medium"/>
                <a:ea typeface="DM Sans Medium"/>
                <a:cs typeface="DM Sans Medium"/>
                <a:sym typeface="DM Sans Medium"/>
              </a:rPr>
              <a:t>Slurm, kubernetes</a:t>
            </a:r>
            <a:endParaRPr sz="1600">
              <a:latin typeface="DM Sans Medium"/>
              <a:ea typeface="DM Sans Medium"/>
              <a:cs typeface="DM Sans Medium"/>
              <a:sym typeface="DM Sans Medium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DM Sans Medium"/>
              <a:buChar char="●"/>
            </a:pPr>
            <a:r>
              <a:rPr lang="en" sz="1600">
                <a:latin typeface="DM Sans Medium"/>
                <a:ea typeface="DM Sans Medium"/>
                <a:cs typeface="DM Sans Medium"/>
                <a:sym typeface="DM Sans Medium"/>
              </a:rPr>
              <a:t>Modal, Replit (startups)</a:t>
            </a:r>
            <a:endParaRPr sz="1600"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sp>
        <p:nvSpPr>
          <p:cNvPr id="262" name="Google Shape;262;p54"/>
          <p:cNvSpPr txBox="1"/>
          <p:nvPr>
            <p:ph type="title"/>
          </p:nvPr>
        </p:nvSpPr>
        <p:spPr>
          <a:xfrm>
            <a:off x="202050" y="102125"/>
            <a:ext cx="86496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Important Tools 🛠️</a:t>
            </a:r>
            <a:endParaRPr b="1" sz="24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ransition spd="slow">
    <p:push/>
  </p:transition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55"/>
          <p:cNvSpPr txBox="1"/>
          <p:nvPr/>
        </p:nvSpPr>
        <p:spPr>
          <a:xfrm>
            <a:off x="1392128" y="2252400"/>
            <a:ext cx="6484500" cy="6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Part 2: How LLMs Work</a:t>
            </a:r>
            <a:endParaRPr sz="3700">
              <a:solidFill>
                <a:schemeClr val="lt2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</p:spTree>
  </p:cSld>
  <p:clrMapOvr>
    <a:masterClrMapping/>
  </p:clrMapOvr>
  <p:transition spd="slow">
    <p:push/>
  </p:transition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CFAFA"/>
        </a:solidFill>
      </p:bgPr>
    </p:bg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56"/>
          <p:cNvSpPr txBox="1"/>
          <p:nvPr/>
        </p:nvSpPr>
        <p:spPr>
          <a:xfrm>
            <a:off x="205950" y="682175"/>
            <a:ext cx="8708100" cy="43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latin typeface="DM Sans Medium"/>
                <a:ea typeface="DM Sans Medium"/>
                <a:cs typeface="DM Sans Medium"/>
                <a:sym typeface="DM Sans Medium"/>
              </a:rPr>
              <a:t>What is the </a:t>
            </a:r>
            <a:r>
              <a:rPr lang="en" sz="1500">
                <a:latin typeface="DM Sans Medium"/>
                <a:ea typeface="DM Sans Medium"/>
                <a:cs typeface="DM Sans Medium"/>
                <a:sym typeface="DM Sans Medium"/>
              </a:rPr>
              <a:t>difference</a:t>
            </a:r>
            <a:r>
              <a:rPr lang="en" sz="1500">
                <a:latin typeface="DM Sans Medium"/>
                <a:ea typeface="DM Sans Medium"/>
                <a:cs typeface="DM Sans Medium"/>
                <a:sym typeface="DM Sans Medium"/>
              </a:rPr>
              <a:t> between machine learning vs. neural networks?</a:t>
            </a:r>
            <a:endParaRPr sz="1500">
              <a:latin typeface="DM Sans Medium"/>
              <a:ea typeface="DM Sans Medium"/>
              <a:cs typeface="DM Sans Medium"/>
              <a:sym typeface="DM Sans Medium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500"/>
              <a:buFont typeface="DM Sans Medium"/>
              <a:buChar char="●"/>
            </a:pPr>
            <a:r>
              <a:rPr lang="en" sz="1500">
                <a:latin typeface="DM Sans Medium"/>
                <a:ea typeface="DM Sans Medium"/>
                <a:cs typeface="DM Sans Medium"/>
                <a:sym typeface="DM Sans Medium"/>
              </a:rPr>
              <a:t>Machine Learning is the broad class of algorithms that can learn from data. Neural networks are arguably the </a:t>
            </a:r>
            <a:r>
              <a:rPr b="1" lang="en" sz="1500">
                <a:latin typeface="DM Sans"/>
                <a:ea typeface="DM Sans"/>
                <a:cs typeface="DM Sans"/>
                <a:sym typeface="DM Sans"/>
              </a:rPr>
              <a:t>most powerful ML systems</a:t>
            </a:r>
            <a:r>
              <a:rPr lang="en" sz="1500">
                <a:latin typeface="DM Sans Medium"/>
                <a:ea typeface="DM Sans Medium"/>
                <a:cs typeface="DM Sans Medium"/>
                <a:sym typeface="DM Sans Medium"/>
              </a:rPr>
              <a:t> in the toolbox!</a:t>
            </a:r>
            <a:endParaRPr sz="1500">
              <a:latin typeface="DM Sans Medium"/>
              <a:ea typeface="DM Sans Medium"/>
              <a:cs typeface="DM Sans Medium"/>
              <a:sym typeface="DM Sans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latin typeface="DM Sans Medium"/>
                <a:ea typeface="DM Sans Medium"/>
                <a:cs typeface="DM Sans Medium"/>
                <a:sym typeface="DM Sans Medium"/>
              </a:rPr>
              <a:t>Basic idea:</a:t>
            </a:r>
            <a:endParaRPr sz="1500">
              <a:latin typeface="DM Sans Medium"/>
              <a:ea typeface="DM Sans Medium"/>
              <a:cs typeface="DM Sans Medium"/>
              <a:sym typeface="DM Sans Medium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500"/>
              <a:buFont typeface="DM Sans Medium"/>
              <a:buAutoNum type="arabicPeriod"/>
            </a:pPr>
            <a:r>
              <a:rPr lang="en" sz="1500">
                <a:latin typeface="DM Sans Medium"/>
                <a:ea typeface="DM Sans Medium"/>
                <a:cs typeface="DM Sans Medium"/>
                <a:sym typeface="DM Sans Medium"/>
              </a:rPr>
              <a:t>Transform inputs through layers of </a:t>
            </a:r>
            <a:r>
              <a:rPr lang="en" sz="1500">
                <a:latin typeface="DM Sans Medium"/>
                <a:ea typeface="DM Sans Medium"/>
                <a:cs typeface="DM Sans Medium"/>
                <a:sym typeface="DM Sans Medium"/>
              </a:rPr>
              <a:t>matrices</a:t>
            </a:r>
            <a:r>
              <a:rPr lang="en" sz="1500">
                <a:latin typeface="DM Sans Medium"/>
                <a:ea typeface="DM Sans Medium"/>
                <a:cs typeface="DM Sans Medium"/>
                <a:sym typeface="DM Sans Medium"/>
              </a:rPr>
              <a:t> and other </a:t>
            </a:r>
            <a:r>
              <a:rPr lang="en" sz="1500">
                <a:latin typeface="DM Sans Medium"/>
                <a:ea typeface="DM Sans Medium"/>
                <a:cs typeface="DM Sans Medium"/>
                <a:sym typeface="DM Sans Medium"/>
              </a:rPr>
              <a:t>mathematical</a:t>
            </a:r>
            <a:r>
              <a:rPr lang="en" sz="1500">
                <a:latin typeface="DM Sans Medium"/>
                <a:ea typeface="DM Sans Medium"/>
                <a:cs typeface="DM Sans Medium"/>
                <a:sym typeface="DM Sans Medium"/>
              </a:rPr>
              <a:t> operations</a:t>
            </a:r>
            <a:endParaRPr sz="1500">
              <a:latin typeface="DM Sans Medium"/>
              <a:ea typeface="DM Sans Medium"/>
              <a:cs typeface="DM Sans Medium"/>
              <a:sym typeface="DM Sans Medium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DM Sans Medium"/>
              <a:buAutoNum type="arabicPeriod"/>
            </a:pPr>
            <a:r>
              <a:rPr lang="en" sz="1500">
                <a:latin typeface="DM Sans Medium"/>
                <a:ea typeface="DM Sans Medium"/>
                <a:cs typeface="DM Sans Medium"/>
                <a:sym typeface="DM Sans Medium"/>
              </a:rPr>
              <a:t>Define a function to optimize i.e. a </a:t>
            </a:r>
            <a:r>
              <a:rPr b="1" lang="en" sz="1500">
                <a:latin typeface="DM Sans"/>
                <a:ea typeface="DM Sans"/>
                <a:cs typeface="DM Sans"/>
                <a:sym typeface="DM Sans"/>
              </a:rPr>
              <a:t>loss function </a:t>
            </a:r>
            <a:r>
              <a:rPr lang="en" sz="1500">
                <a:latin typeface="DM Sans Medium"/>
                <a:ea typeface="DM Sans Medium"/>
                <a:cs typeface="DM Sans Medium"/>
                <a:sym typeface="DM Sans Medium"/>
              </a:rPr>
              <a:t>or</a:t>
            </a:r>
            <a:r>
              <a:rPr b="1" lang="en" sz="1500">
                <a:latin typeface="DM Sans"/>
                <a:ea typeface="DM Sans"/>
                <a:cs typeface="DM Sans"/>
                <a:sym typeface="DM Sans"/>
              </a:rPr>
              <a:t> objective function</a:t>
            </a:r>
            <a:endParaRPr b="1" sz="1500">
              <a:latin typeface="DM Sans"/>
              <a:ea typeface="DM Sans"/>
              <a:cs typeface="DM Sans"/>
              <a:sym typeface="DM Sans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DM Sans Medium"/>
              <a:buAutoNum type="arabicPeriod"/>
            </a:pPr>
            <a:r>
              <a:rPr lang="en" sz="1500">
                <a:latin typeface="DM Sans Medium"/>
                <a:ea typeface="DM Sans Medium"/>
                <a:cs typeface="DM Sans Medium"/>
                <a:sym typeface="DM Sans Medium"/>
              </a:rPr>
              <a:t>Update the weights of the network 🧠</a:t>
            </a:r>
            <a:endParaRPr sz="1500">
              <a:latin typeface="DM Sans Medium"/>
              <a:ea typeface="DM Sans Medium"/>
              <a:cs typeface="DM Sans Medium"/>
              <a:sym typeface="DM Sans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latin typeface="DM Sans Medium"/>
                <a:ea typeface="DM Sans Medium"/>
                <a:cs typeface="DM Sans Medium"/>
                <a:sym typeface="DM Sans Medium"/>
              </a:rPr>
              <a:t>How do you “optimize the loss function”?</a:t>
            </a:r>
            <a:endParaRPr sz="1500">
              <a:latin typeface="DM Sans Medium"/>
              <a:ea typeface="DM Sans Medium"/>
              <a:cs typeface="DM Sans Medium"/>
              <a:sym typeface="DM Sans Medium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500"/>
              <a:buFont typeface="DM Sans Medium"/>
              <a:buChar char="●"/>
            </a:pPr>
            <a:r>
              <a:rPr lang="en" sz="1500">
                <a:latin typeface="DM Sans Medium"/>
                <a:ea typeface="DM Sans Medium"/>
                <a:cs typeface="DM Sans Medium"/>
                <a:sym typeface="DM Sans Medium"/>
              </a:rPr>
              <a:t>Calculate the gradient of the loss function with respect to the weights</a:t>
            </a:r>
            <a:endParaRPr sz="1500">
              <a:latin typeface="DM Sans Medium"/>
              <a:ea typeface="DM Sans Medium"/>
              <a:cs typeface="DM Sans Medium"/>
              <a:sym typeface="DM Sans Medium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DM Sans Medium"/>
              <a:buChar char="●"/>
            </a:pPr>
            <a:r>
              <a:rPr lang="en" sz="1500">
                <a:latin typeface="DM Sans Medium"/>
                <a:ea typeface="DM Sans Medium"/>
                <a:cs typeface="DM Sans Medium"/>
                <a:sym typeface="DM Sans Medium"/>
              </a:rPr>
              <a:t>Update the weights using the </a:t>
            </a:r>
            <a:r>
              <a:rPr b="1" lang="en" sz="1500">
                <a:latin typeface="DM Sans"/>
                <a:ea typeface="DM Sans"/>
                <a:cs typeface="DM Sans"/>
                <a:sym typeface="DM Sans"/>
              </a:rPr>
              <a:t>backpropagation algorithm</a:t>
            </a:r>
            <a:endParaRPr sz="1500">
              <a:latin typeface="DM Sans Medium"/>
              <a:ea typeface="DM Sans Medium"/>
              <a:cs typeface="DM Sans Medium"/>
              <a:sym typeface="DM Sans Medium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DM Sans Medium"/>
              <a:buChar char="●"/>
            </a:pPr>
            <a:r>
              <a:rPr lang="en" sz="1500">
                <a:latin typeface="DM Sans Medium"/>
                <a:ea typeface="DM Sans Medium"/>
                <a:cs typeface="DM Sans Medium"/>
                <a:sym typeface="DM Sans Medium"/>
              </a:rPr>
              <a:t>Need to use an </a:t>
            </a:r>
            <a:r>
              <a:rPr b="1" lang="en" sz="1500">
                <a:latin typeface="DM Sans"/>
                <a:ea typeface="DM Sans"/>
                <a:cs typeface="DM Sans"/>
                <a:sym typeface="DM Sans"/>
              </a:rPr>
              <a:t>optimizer algorithm</a:t>
            </a:r>
            <a:r>
              <a:rPr lang="en" sz="1500">
                <a:latin typeface="DM Sans Medium"/>
                <a:ea typeface="DM Sans Medium"/>
                <a:cs typeface="DM Sans Medium"/>
                <a:sym typeface="DM Sans Medium"/>
              </a:rPr>
              <a:t> for best results! (e.g. Stochastic Gradient Descent “SGD”, Adam, etc.)</a:t>
            </a:r>
            <a:endParaRPr sz="1500">
              <a:latin typeface="DM Sans Medium"/>
              <a:ea typeface="DM Sans Medium"/>
              <a:cs typeface="DM Sans Medium"/>
              <a:sym typeface="DM Sans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sp>
        <p:nvSpPr>
          <p:cNvPr id="273" name="Google Shape;273;p56"/>
          <p:cNvSpPr txBox="1"/>
          <p:nvPr>
            <p:ph type="title"/>
          </p:nvPr>
        </p:nvSpPr>
        <p:spPr>
          <a:xfrm>
            <a:off x="202050" y="102125"/>
            <a:ext cx="86496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What are Neural Networks?</a:t>
            </a:r>
            <a:endParaRPr b="1" sz="24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ransition spd="slow">
    <p:push/>
  </p:transition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CFAFA"/>
        </a:solidFill>
      </p:bgPr>
    </p:bg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57"/>
          <p:cNvSpPr txBox="1"/>
          <p:nvPr/>
        </p:nvSpPr>
        <p:spPr>
          <a:xfrm>
            <a:off x="270450" y="2640675"/>
            <a:ext cx="4839600" cy="238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latin typeface="DM Sans Medium"/>
                <a:ea typeface="DM Sans Medium"/>
                <a:cs typeface="DM Sans Medium"/>
                <a:sym typeface="DM Sans Medium"/>
              </a:rPr>
              <a:t>Perplexity is defined as the exponentiated average </a:t>
            </a:r>
            <a:r>
              <a:rPr b="1" lang="en" sz="1500">
                <a:latin typeface="DM Sans"/>
                <a:ea typeface="DM Sans"/>
                <a:cs typeface="DM Sans"/>
                <a:sym typeface="DM Sans"/>
              </a:rPr>
              <a:t>negative log-likelihood</a:t>
            </a:r>
            <a:r>
              <a:rPr lang="en" sz="1500">
                <a:latin typeface="DM Sans Medium"/>
                <a:ea typeface="DM Sans Medium"/>
                <a:cs typeface="DM Sans Medium"/>
                <a:sym typeface="DM Sans Medium"/>
              </a:rPr>
              <a:t> of a sequence X. </a:t>
            </a:r>
            <a:br>
              <a:rPr lang="en" sz="1500">
                <a:latin typeface="DM Sans Medium"/>
                <a:ea typeface="DM Sans Medium"/>
                <a:cs typeface="DM Sans Medium"/>
                <a:sym typeface="DM Sans Medium"/>
              </a:rPr>
            </a:br>
            <a:endParaRPr sz="1500">
              <a:latin typeface="DM Sans Medium"/>
              <a:ea typeface="DM Sans Medium"/>
              <a:cs typeface="DM Sans Medium"/>
              <a:sym typeface="DM Sans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latin typeface="DM Sans Medium"/>
                <a:ea typeface="DM Sans Medium"/>
                <a:cs typeface="DM Sans Medium"/>
                <a:sym typeface="DM Sans Medium"/>
              </a:rPr>
              <a:t>Perplexity can be thought of as a measure of how "surprised" the model is by the data. A lower perplexity indicates the model is better at predicting the next token</a:t>
            </a:r>
            <a:endParaRPr sz="1500">
              <a:latin typeface="DM Sans Medium"/>
              <a:ea typeface="DM Sans Medium"/>
              <a:cs typeface="DM Sans Medium"/>
              <a:sym typeface="DM Sans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500">
                <a:latin typeface="DM Sans Medium"/>
                <a:ea typeface="DM Sans Medium"/>
                <a:cs typeface="DM Sans Medium"/>
                <a:sym typeface="DM Sans Medium"/>
              </a:rPr>
              <a:t>Related concepts: Cross Entropy</a:t>
            </a:r>
            <a:endParaRPr sz="1500"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sp>
        <p:nvSpPr>
          <p:cNvPr id="279" name="Google Shape;279;p57"/>
          <p:cNvSpPr txBox="1"/>
          <p:nvPr>
            <p:ph type="title"/>
          </p:nvPr>
        </p:nvSpPr>
        <p:spPr>
          <a:xfrm>
            <a:off x="202050" y="102125"/>
            <a:ext cx="8649600" cy="93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What is the LLM “Loss Function”? </a:t>
            </a:r>
            <a:r>
              <a:rPr b="1" lang="en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Next Token Prediction and Perplexity</a:t>
            </a:r>
            <a:endParaRPr b="1" sz="24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80" name="Google Shape;280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450" y="1604750"/>
            <a:ext cx="7769502" cy="1035925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57"/>
          <p:cNvSpPr txBox="1"/>
          <p:nvPr/>
        </p:nvSpPr>
        <p:spPr>
          <a:xfrm>
            <a:off x="4898100" y="4743300"/>
            <a:ext cx="4245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https://huggingface.co/docs/transformers/perplexity</a:t>
            </a:r>
            <a:endParaRPr/>
          </a:p>
        </p:txBody>
      </p:sp>
      <p:pic>
        <p:nvPicPr>
          <p:cNvPr id="282" name="Google Shape;282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26900" y="3174025"/>
            <a:ext cx="3917099" cy="1035925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57"/>
          <p:cNvSpPr txBox="1"/>
          <p:nvPr/>
        </p:nvSpPr>
        <p:spPr>
          <a:xfrm>
            <a:off x="270450" y="1041425"/>
            <a:ext cx="86031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500">
                <a:latin typeface="DM Sans Medium"/>
                <a:ea typeface="DM Sans Medium"/>
                <a:cs typeface="DM Sans Medium"/>
                <a:sym typeface="DM Sans Medium"/>
              </a:rPr>
              <a:t>Intuitively, we want to calculate the probability of a word given the preceding words, and choose the most </a:t>
            </a:r>
            <a:r>
              <a:rPr lang="en" sz="1500">
                <a:latin typeface="DM Sans Medium"/>
                <a:ea typeface="DM Sans Medium"/>
                <a:cs typeface="DM Sans Medium"/>
                <a:sym typeface="DM Sans Medium"/>
              </a:rPr>
              <a:t>likely word</a:t>
            </a:r>
            <a:endParaRPr sz="1600"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</p:spTree>
  </p:cSld>
  <p:clrMapOvr>
    <a:masterClrMapping/>
  </p:clrMapOvr>
  <p:transition spd="slow">
    <p:push/>
  </p:transition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CFAFA"/>
        </a:solidFill>
      </p:bgPr>
    </p:bg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58"/>
          <p:cNvSpPr txBox="1"/>
          <p:nvPr/>
        </p:nvSpPr>
        <p:spPr>
          <a:xfrm>
            <a:off x="202050" y="669000"/>
            <a:ext cx="8649600" cy="190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500"/>
              <a:buFont typeface="DM Sans Medium"/>
              <a:buChar char="●"/>
            </a:pPr>
            <a:r>
              <a:rPr lang="en" sz="1500">
                <a:latin typeface="DM Sans Medium"/>
                <a:ea typeface="DM Sans Medium"/>
                <a:cs typeface="DM Sans Medium"/>
                <a:sym typeface="DM Sans Medium"/>
              </a:rPr>
              <a:t>Fundamental step in the NLP pipeline. </a:t>
            </a:r>
            <a:endParaRPr sz="1500">
              <a:latin typeface="DM Sans Medium"/>
              <a:ea typeface="DM Sans Medium"/>
              <a:cs typeface="DM Sans Medium"/>
              <a:sym typeface="DM Sans Medium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500"/>
              <a:buFont typeface="DM Sans Medium"/>
              <a:buChar char="●"/>
            </a:pPr>
            <a:r>
              <a:rPr lang="en" sz="1500">
                <a:latin typeface="DM Sans Medium"/>
                <a:ea typeface="DM Sans Medium"/>
                <a:cs typeface="DM Sans Medium"/>
                <a:sym typeface="DM Sans Medium"/>
              </a:rPr>
              <a:t>Converts raw text into a format that can be processed by models</a:t>
            </a:r>
            <a:endParaRPr sz="1500">
              <a:latin typeface="DM Sans Medium"/>
              <a:ea typeface="DM Sans Medium"/>
              <a:cs typeface="DM Sans Medium"/>
              <a:sym typeface="DM Sans Medium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500"/>
              <a:buFont typeface="DM Sans Medium"/>
              <a:buChar char="●"/>
            </a:pPr>
            <a:r>
              <a:rPr lang="en" sz="1500">
                <a:latin typeface="DM Sans Medium"/>
                <a:ea typeface="DM Sans Medium"/>
                <a:cs typeface="DM Sans Medium"/>
                <a:sym typeface="DM Sans Medium"/>
              </a:rPr>
              <a:t>Tokenization can be done at different levels, such as by words, characters, or even subwords. </a:t>
            </a:r>
            <a:endParaRPr sz="1500">
              <a:latin typeface="DM Sans Medium"/>
              <a:ea typeface="DM Sans Medium"/>
              <a:cs typeface="DM Sans Medium"/>
              <a:sym typeface="DM Sans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latin typeface="DM Sans Medium"/>
                <a:ea typeface="DM Sans Medium"/>
                <a:cs typeface="DM Sans Medium"/>
                <a:sym typeface="DM Sans Medium"/>
              </a:rPr>
              <a:t>GPT4 tokenizer playground: </a:t>
            </a:r>
            <a:r>
              <a:rPr lang="en" sz="1500" u="sng">
                <a:solidFill>
                  <a:schemeClr val="hlink"/>
                </a:solidFill>
                <a:latin typeface="DM Sans Medium"/>
                <a:ea typeface="DM Sans Medium"/>
                <a:cs typeface="DM Sans Medium"/>
                <a:sym typeface="DM Sans Medium"/>
                <a:hlinkClick r:id="rId3"/>
              </a:rPr>
              <a:t>https://platform.openai.com/tokenizer</a:t>
            </a:r>
            <a:endParaRPr sz="1500">
              <a:latin typeface="DM Sans Medium"/>
              <a:ea typeface="DM Sans Medium"/>
              <a:cs typeface="DM Sans Medium"/>
              <a:sym typeface="DM Sans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DM Sans Medium"/>
              <a:ea typeface="DM Sans Medium"/>
              <a:cs typeface="DM Sans Medium"/>
              <a:sym typeface="DM Sans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sp>
        <p:nvSpPr>
          <p:cNvPr id="289" name="Google Shape;289;p58"/>
          <p:cNvSpPr txBox="1"/>
          <p:nvPr>
            <p:ph type="title"/>
          </p:nvPr>
        </p:nvSpPr>
        <p:spPr>
          <a:xfrm>
            <a:off x="202050" y="102125"/>
            <a:ext cx="86496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Tokenization</a:t>
            </a:r>
            <a:endParaRPr b="1" sz="24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ransition spd="slow">
    <p:push/>
  </p:transition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CFAFA"/>
        </a:solidFill>
      </p:bgPr>
    </p:bg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59"/>
          <p:cNvSpPr txBox="1"/>
          <p:nvPr>
            <p:ph type="title"/>
          </p:nvPr>
        </p:nvSpPr>
        <p:spPr>
          <a:xfrm>
            <a:off x="202050" y="102125"/>
            <a:ext cx="86496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Example: Using the GPT4 tokenizer</a:t>
            </a:r>
            <a:endParaRPr b="1" sz="24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95" name="Google Shape;295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725" y="1935938"/>
            <a:ext cx="2831850" cy="127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10130" y="1984286"/>
            <a:ext cx="4437919" cy="127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5450" y="3644950"/>
            <a:ext cx="2143800" cy="1186900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59"/>
          <p:cNvSpPr txBox="1"/>
          <p:nvPr/>
        </p:nvSpPr>
        <p:spPr>
          <a:xfrm>
            <a:off x="305825" y="498125"/>
            <a:ext cx="7787100" cy="4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500">
                <a:latin typeface="DM Sans Medium"/>
                <a:ea typeface="DM Sans Medium"/>
                <a:cs typeface="DM Sans Medium"/>
                <a:sym typeface="DM Sans Medium"/>
              </a:rPr>
              <a:t>👉 </a:t>
            </a:r>
            <a:r>
              <a:rPr lang="en" sz="1500">
                <a:latin typeface="DM Sans Medium"/>
                <a:ea typeface="DM Sans Medium"/>
                <a:cs typeface="DM Sans Medium"/>
                <a:sym typeface="DM Sans Medium"/>
              </a:rPr>
              <a:t>GPT4 tokenizer playground: </a:t>
            </a:r>
            <a:r>
              <a:rPr lang="en" sz="1500" u="sng">
                <a:solidFill>
                  <a:schemeClr val="hlink"/>
                </a:solidFill>
                <a:latin typeface="DM Sans Medium"/>
                <a:ea typeface="DM Sans Medium"/>
                <a:cs typeface="DM Sans Medium"/>
                <a:sym typeface="DM Sans Medium"/>
                <a:hlinkClick r:id="rId6"/>
              </a:rPr>
              <a:t>https://platform.openai.com/tokenizer</a:t>
            </a:r>
            <a:endParaRPr sz="1600"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sp>
        <p:nvSpPr>
          <p:cNvPr id="299" name="Google Shape;299;p59"/>
          <p:cNvSpPr txBox="1"/>
          <p:nvPr/>
        </p:nvSpPr>
        <p:spPr>
          <a:xfrm>
            <a:off x="352725" y="1154300"/>
            <a:ext cx="4007700" cy="4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latin typeface="DM Sans Medium"/>
                <a:ea typeface="DM Sans Medium"/>
                <a:cs typeface="DM Sans Medium"/>
                <a:sym typeface="DM Sans Medium"/>
              </a:rPr>
              <a:t>The GPT4 tokenizer chops “What is a petaFLOP into 9 tokens</a:t>
            </a:r>
            <a:endParaRPr sz="1500">
              <a:latin typeface="DM Sans Medium"/>
              <a:ea typeface="DM Sans Medium"/>
              <a:cs typeface="DM Sans Medium"/>
              <a:sym typeface="DM Sans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sp>
        <p:nvSpPr>
          <p:cNvPr id="300" name="Google Shape;300;p59"/>
          <p:cNvSpPr txBox="1"/>
          <p:nvPr/>
        </p:nvSpPr>
        <p:spPr>
          <a:xfrm>
            <a:off x="4572000" y="1154300"/>
            <a:ext cx="4007700" cy="6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latin typeface="DM Sans Medium"/>
                <a:ea typeface="DM Sans Medium"/>
                <a:cs typeface="DM Sans Medium"/>
                <a:sym typeface="DM Sans Medium"/>
              </a:rPr>
              <a:t>These are represented as numbers in the tokenizer “dictionary” or “vocabulary.”</a:t>
            </a:r>
            <a:endParaRPr sz="1500">
              <a:latin typeface="DM Sans Medium"/>
              <a:ea typeface="DM Sans Medium"/>
              <a:cs typeface="DM Sans Medium"/>
              <a:sym typeface="DM Sans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cxnSp>
        <p:nvCxnSpPr>
          <p:cNvPr id="301" name="Google Shape;301;p59"/>
          <p:cNvCxnSpPr/>
          <p:nvPr/>
        </p:nvCxnSpPr>
        <p:spPr>
          <a:xfrm>
            <a:off x="3403200" y="2620100"/>
            <a:ext cx="5883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02" name="Google Shape;302;p59"/>
          <p:cNvSpPr txBox="1"/>
          <p:nvPr/>
        </p:nvSpPr>
        <p:spPr>
          <a:xfrm>
            <a:off x="3042275" y="3644950"/>
            <a:ext cx="5605800" cy="13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latin typeface="DM Sans Medium"/>
                <a:ea typeface="DM Sans Medium"/>
                <a:cs typeface="DM Sans Medium"/>
                <a:sym typeface="DM Sans Medium"/>
              </a:rPr>
              <a:t>In this tokenizer, some words remain whole (i.e. get their own vocab ID) - “walking”</a:t>
            </a:r>
            <a:endParaRPr sz="1500">
              <a:latin typeface="DM Sans Medium"/>
              <a:ea typeface="DM Sans Medium"/>
              <a:cs typeface="DM Sans Medium"/>
              <a:sym typeface="DM Sans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latin typeface="DM Sans Medium"/>
                <a:ea typeface="DM Sans Medium"/>
                <a:cs typeface="DM Sans Medium"/>
                <a:sym typeface="DM Sans Medium"/>
              </a:rPr>
              <a:t>Other words get split - “_w” + “acky” + “_”</a:t>
            </a:r>
            <a:endParaRPr sz="1500">
              <a:latin typeface="DM Sans Medium"/>
              <a:ea typeface="DM Sans Medium"/>
              <a:cs typeface="DM Sans Medium"/>
              <a:sym typeface="DM Sans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</p:spTree>
  </p:cSld>
  <p:clrMapOvr>
    <a:masterClrMapping/>
  </p:clrMapOvr>
  <p:transition spd="slow">
    <p:push/>
  </p:transition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CFAFA"/>
        </a:solidFill>
      </p:bgPr>
    </p:bg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60"/>
          <p:cNvSpPr txBox="1"/>
          <p:nvPr/>
        </p:nvSpPr>
        <p:spPr>
          <a:xfrm>
            <a:off x="205950" y="682175"/>
            <a:ext cx="8708100" cy="39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DM Sans Medium"/>
                <a:ea typeface="DM Sans Medium"/>
                <a:cs typeface="DM Sans Medium"/>
                <a:sym typeface="DM Sans Medium"/>
              </a:rPr>
              <a:t>For a nice introduction to tokenization and tokenizers, see </a:t>
            </a:r>
            <a:r>
              <a:rPr lang="en" sz="1500" u="sng">
                <a:solidFill>
                  <a:schemeClr val="hlink"/>
                </a:solidFill>
                <a:latin typeface="DM Sans Medium"/>
                <a:ea typeface="DM Sans Medium"/>
                <a:cs typeface="DM Sans Medium"/>
                <a:sym typeface="DM Sans Medium"/>
                <a:hlinkClick r:id="rId3"/>
              </a:rPr>
              <a:t>Tokenizers (HF NLP Course)</a:t>
            </a:r>
            <a:r>
              <a:rPr lang="en" sz="1500">
                <a:latin typeface="DM Sans Medium"/>
                <a:ea typeface="DM Sans Medium"/>
                <a:cs typeface="DM Sans Medium"/>
                <a:sym typeface="DM Sans Medium"/>
              </a:rPr>
              <a:t>  and </a:t>
            </a:r>
            <a:r>
              <a:rPr lang="en" sz="1500" u="sng">
                <a:solidFill>
                  <a:schemeClr val="hlink"/>
                </a:solidFill>
                <a:latin typeface="DM Sans Medium"/>
                <a:ea typeface="DM Sans Medium"/>
                <a:cs typeface="DM Sans Medium"/>
                <a:sym typeface="DM Sans Medium"/>
                <a:hlinkClick r:id="rId4"/>
              </a:rPr>
              <a:t>Summary of the Tokenizers (HF Conceptual Guide)</a:t>
            </a:r>
            <a:endParaRPr sz="1500">
              <a:latin typeface="DM Sans Medium"/>
              <a:ea typeface="DM Sans Medium"/>
              <a:cs typeface="DM Sans Medium"/>
              <a:sym typeface="DM Sans Medium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500"/>
              <a:buFont typeface="DM Sans Medium"/>
              <a:buChar char="●"/>
            </a:pPr>
            <a:r>
              <a:rPr lang="en" sz="1500">
                <a:latin typeface="DM Sans Medium"/>
                <a:ea typeface="DM Sans Medium"/>
                <a:cs typeface="DM Sans Medium"/>
                <a:sym typeface="DM Sans Medium"/>
              </a:rPr>
              <a:t>Tokenizers are built algorithmically based on a corpus. There are many tokenization algorithms and many tokenizers</a:t>
            </a:r>
            <a:endParaRPr sz="1500">
              <a:latin typeface="DM Sans Medium"/>
              <a:ea typeface="DM Sans Medium"/>
              <a:cs typeface="DM Sans Medium"/>
              <a:sym typeface="DM Sans Medium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500"/>
              <a:buFont typeface="DM Sans Medium"/>
              <a:buChar char="●"/>
            </a:pPr>
            <a:r>
              <a:rPr lang="en" sz="1500">
                <a:latin typeface="DM Sans Medium"/>
                <a:ea typeface="DM Sans Medium"/>
                <a:cs typeface="DM Sans Medium"/>
                <a:sym typeface="DM Sans Medium"/>
              </a:rPr>
              <a:t>Each model on HuggingFace is paired with an associated tokenizer</a:t>
            </a:r>
            <a:endParaRPr sz="1500">
              <a:latin typeface="DM Sans Medium"/>
              <a:ea typeface="DM Sans Medium"/>
              <a:cs typeface="DM Sans Medium"/>
              <a:sym typeface="DM Sans Medium"/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500"/>
              <a:buFont typeface="DM Sans Medium"/>
              <a:buChar char="○"/>
            </a:pPr>
            <a:r>
              <a:rPr lang="en" sz="1500">
                <a:latin typeface="DM Sans Medium"/>
                <a:ea typeface="DM Sans Medium"/>
                <a:cs typeface="DM Sans Medium"/>
                <a:sym typeface="DM Sans Medium"/>
              </a:rPr>
              <a:t>If you want to use a HuggingFace model, you must use the correct tokenizer!</a:t>
            </a:r>
            <a:endParaRPr sz="1500">
              <a:latin typeface="DM Sans Medium"/>
              <a:ea typeface="DM Sans Medium"/>
              <a:cs typeface="DM Sans Medium"/>
              <a:sym typeface="DM Sans Medium"/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500"/>
              <a:buFont typeface="DM Sans Medium"/>
              <a:buChar char="○"/>
            </a:pPr>
            <a:r>
              <a:rPr lang="en" sz="1500">
                <a:latin typeface="DM Sans Medium"/>
                <a:ea typeface="DM Sans Medium"/>
                <a:cs typeface="DM Sans Medium"/>
                <a:sym typeface="DM Sans Medium"/>
              </a:rPr>
              <a:t>Different tokenizers split words differently!</a:t>
            </a:r>
            <a:endParaRPr sz="1500">
              <a:latin typeface="DM Sans Medium"/>
              <a:ea typeface="DM Sans Medium"/>
              <a:cs typeface="DM Sans Medium"/>
              <a:sym typeface="DM Sans Medium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500"/>
              <a:buFont typeface="DM Sans Medium"/>
              <a:buChar char="●"/>
            </a:pPr>
            <a:r>
              <a:rPr lang="en" sz="1500">
                <a:latin typeface="DM Sans Medium"/>
                <a:ea typeface="DM Sans Medium"/>
                <a:cs typeface="DM Sans Medium"/>
                <a:sym typeface="DM Sans Medium"/>
              </a:rPr>
              <a:t>Some tokenizers handle different languages (e.g. Chinese) uniquely</a:t>
            </a:r>
            <a:endParaRPr sz="1500">
              <a:latin typeface="DM Sans Medium"/>
              <a:ea typeface="DM Sans Medium"/>
              <a:cs typeface="DM Sans Medium"/>
              <a:sym typeface="DM Sans Medium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500"/>
              <a:buFont typeface="DM Sans Medium"/>
              <a:buChar char="●"/>
            </a:pPr>
            <a:r>
              <a:rPr lang="en" sz="1500">
                <a:latin typeface="DM Sans Medium"/>
                <a:ea typeface="DM Sans Medium"/>
                <a:cs typeface="DM Sans Medium"/>
                <a:sym typeface="DM Sans Medium"/>
              </a:rPr>
              <a:t>If you are using LLMs via an API, you will (likely) be charged based on the # of tokens</a:t>
            </a:r>
            <a:endParaRPr sz="1500">
              <a:latin typeface="DM Sans Medium"/>
              <a:ea typeface="DM Sans Medium"/>
              <a:cs typeface="DM Sans Medium"/>
              <a:sym typeface="DM Sans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600"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sp>
        <p:nvSpPr>
          <p:cNvPr id="308" name="Google Shape;308;p60"/>
          <p:cNvSpPr txBox="1"/>
          <p:nvPr>
            <p:ph type="title"/>
          </p:nvPr>
        </p:nvSpPr>
        <p:spPr>
          <a:xfrm>
            <a:off x="202050" y="102125"/>
            <a:ext cx="86496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👍 Some Rules of Thumb around Tokenization</a:t>
            </a:r>
            <a:endParaRPr b="1" sz="24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ransition spd="slow">
    <p:push/>
  </p:transition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CFAFA"/>
        </a:solidFill>
      </p:bgPr>
    </p:bg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61"/>
          <p:cNvSpPr txBox="1"/>
          <p:nvPr/>
        </p:nvSpPr>
        <p:spPr>
          <a:xfrm>
            <a:off x="205950" y="682175"/>
            <a:ext cx="8708100" cy="9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500"/>
              <a:buFont typeface="DM Sans Medium"/>
              <a:buChar char="●"/>
            </a:pPr>
            <a:r>
              <a:rPr lang="en" sz="1500">
                <a:latin typeface="DM Sans Medium"/>
                <a:ea typeface="DM Sans Medium"/>
                <a:cs typeface="DM Sans Medium"/>
                <a:sym typeface="DM Sans Medium"/>
              </a:rPr>
              <a:t>Logits are the raw, unnormalized output values from a neural network's output layer</a:t>
            </a:r>
            <a:endParaRPr sz="1500">
              <a:latin typeface="DM Sans Medium"/>
              <a:ea typeface="DM Sans Medium"/>
              <a:cs typeface="DM Sans Medium"/>
              <a:sym typeface="DM Sans Medium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DM Sans Medium"/>
              <a:buChar char="●"/>
            </a:pPr>
            <a:r>
              <a:rPr lang="en" sz="1500">
                <a:latin typeface="DM Sans Medium"/>
                <a:ea typeface="DM Sans Medium"/>
                <a:cs typeface="DM Sans Medium"/>
                <a:sym typeface="DM Sans Medium"/>
              </a:rPr>
              <a:t>Logits are scores assigned to every possible token in the tokenizer vocabulary</a:t>
            </a:r>
            <a:endParaRPr sz="1500">
              <a:latin typeface="DM Sans Medium"/>
              <a:ea typeface="DM Sans Medium"/>
              <a:cs typeface="DM Sans Medium"/>
              <a:sym typeface="DM Sans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sp>
        <p:nvSpPr>
          <p:cNvPr id="314" name="Google Shape;314;p61"/>
          <p:cNvSpPr txBox="1"/>
          <p:nvPr>
            <p:ph type="title"/>
          </p:nvPr>
        </p:nvSpPr>
        <p:spPr>
          <a:xfrm>
            <a:off x="202050" y="102125"/>
            <a:ext cx="86496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Logits</a:t>
            </a:r>
            <a:endParaRPr b="1" sz="24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15" name="Google Shape;315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050" y="1783380"/>
            <a:ext cx="8649600" cy="1576744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61"/>
          <p:cNvSpPr txBox="1"/>
          <p:nvPr/>
        </p:nvSpPr>
        <p:spPr>
          <a:xfrm>
            <a:off x="325400" y="4230225"/>
            <a:ext cx="82098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500">
                <a:latin typeface="DM Sans Medium"/>
                <a:ea typeface="DM Sans Medium"/>
                <a:cs typeface="DM Sans Medium"/>
                <a:sym typeface="DM Sans Medium"/>
              </a:rPr>
              <a:t>👍 Some APIs will give you access to the logits, others won’t</a:t>
            </a:r>
            <a:endParaRPr sz="1500"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</p:spTree>
  </p:cSld>
  <p:clrMapOvr>
    <a:masterClrMapping/>
  </p:clrMapOvr>
  <p:transition spd="slow">
    <p:push/>
  </p:transition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CFAFA"/>
        </a:solidFill>
      </p:bgPr>
    </p:bg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62"/>
          <p:cNvSpPr txBox="1"/>
          <p:nvPr/>
        </p:nvSpPr>
        <p:spPr>
          <a:xfrm>
            <a:off x="205950" y="682175"/>
            <a:ext cx="8708100" cy="25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latin typeface="DM Sans Medium"/>
                <a:ea typeface="DM Sans Medium"/>
                <a:cs typeface="DM Sans Medium"/>
                <a:sym typeface="DM Sans Medium"/>
              </a:rPr>
              <a:t>So for a given text input, you get a bunch of logits. Then what?</a:t>
            </a:r>
            <a:endParaRPr sz="1500">
              <a:latin typeface="DM Sans Medium"/>
              <a:ea typeface="DM Sans Medium"/>
              <a:cs typeface="DM Sans Medium"/>
              <a:sym typeface="DM Sans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500">
                <a:latin typeface="DM Sans"/>
                <a:ea typeface="DM Sans"/>
                <a:cs typeface="DM Sans"/>
                <a:sym typeface="DM Sans"/>
              </a:rPr>
              <a:t>Greedy search</a:t>
            </a:r>
            <a:r>
              <a:rPr lang="en" sz="1500">
                <a:latin typeface="DM Sans Medium"/>
                <a:ea typeface="DM Sans Medium"/>
                <a:cs typeface="DM Sans Medium"/>
                <a:sym typeface="DM Sans Medium"/>
              </a:rPr>
              <a:t> is a decoding method that takes the most probable token at each step as the next token in the sequence.</a:t>
            </a:r>
            <a:endParaRPr sz="1500">
              <a:latin typeface="DM Sans Medium"/>
              <a:ea typeface="DM Sans Medium"/>
              <a:cs typeface="DM Sans Medium"/>
              <a:sym typeface="DM Sans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500">
                <a:latin typeface="DM Sans"/>
                <a:ea typeface="DM Sans"/>
                <a:cs typeface="DM Sans"/>
                <a:sym typeface="DM Sans"/>
              </a:rPr>
              <a:t>Beam search</a:t>
            </a:r>
            <a:r>
              <a:rPr lang="en" sz="1500">
                <a:latin typeface="DM Sans Medium"/>
                <a:ea typeface="DM Sans Medium"/>
                <a:cs typeface="DM Sans Medium"/>
                <a:sym typeface="DM Sans Medium"/>
              </a:rPr>
              <a:t> takes into account the n most likely tokens, where n represents the number of beams. The sequence (or “beam”) with the highest overall score is chosen as the output.</a:t>
            </a:r>
            <a:endParaRPr sz="1500">
              <a:latin typeface="DM Sans Medium"/>
              <a:ea typeface="DM Sans Medium"/>
              <a:cs typeface="DM Sans Medium"/>
              <a:sym typeface="DM Sans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500">
                <a:latin typeface="DM Sans"/>
                <a:ea typeface="DM Sans"/>
                <a:cs typeface="DM Sans"/>
                <a:sym typeface="DM Sans"/>
              </a:rPr>
              <a:t>Top-k sampling</a:t>
            </a:r>
            <a:r>
              <a:rPr lang="en" sz="1500">
                <a:latin typeface="DM Sans Medium"/>
                <a:ea typeface="DM Sans Medium"/>
                <a:cs typeface="DM Sans Medium"/>
                <a:sym typeface="DM Sans Medium"/>
              </a:rPr>
              <a:t> is a technique that leverages the probability distribution generated by the language model to select a token randomly from the k most likely options</a:t>
            </a:r>
            <a:endParaRPr sz="1500">
              <a:latin typeface="DM Sans Medium"/>
              <a:ea typeface="DM Sans Medium"/>
              <a:cs typeface="DM Sans Medium"/>
              <a:sym typeface="DM Sans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DM Sans Medium"/>
              <a:ea typeface="DM Sans Medium"/>
              <a:cs typeface="DM Sans Medium"/>
              <a:sym typeface="DM Sans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DM Sans Medium"/>
              <a:ea typeface="DM Sans Medium"/>
              <a:cs typeface="DM Sans Medium"/>
              <a:sym typeface="DM Sans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sp>
        <p:nvSpPr>
          <p:cNvPr id="322" name="Google Shape;322;p62"/>
          <p:cNvSpPr txBox="1"/>
          <p:nvPr>
            <p:ph type="title"/>
          </p:nvPr>
        </p:nvSpPr>
        <p:spPr>
          <a:xfrm>
            <a:off x="202050" y="102125"/>
            <a:ext cx="86496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LLM Decoding</a:t>
            </a:r>
            <a:endParaRPr b="1" sz="24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23" name="Google Shape;323;p62"/>
          <p:cNvSpPr txBox="1"/>
          <p:nvPr/>
        </p:nvSpPr>
        <p:spPr>
          <a:xfrm>
            <a:off x="4298100" y="4624550"/>
            <a:ext cx="479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Source: </a:t>
            </a:r>
            <a:r>
              <a:rPr lang="en" u="sng">
                <a:solidFill>
                  <a:schemeClr val="hlink"/>
                </a:solidFill>
                <a:hlinkClick r:id="rId3"/>
              </a:rPr>
              <a:t>Decoding Strategies in Large Language Models</a:t>
            </a:r>
            <a:endParaRPr/>
          </a:p>
        </p:txBody>
      </p:sp>
    </p:spTree>
  </p:cSld>
  <p:clrMapOvr>
    <a:masterClrMapping/>
  </p:clrMapOvr>
  <p:transition spd="slow">
    <p:push/>
  </p:transition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CFAFA"/>
        </a:solidFill>
      </p:bgPr>
    </p:bg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63"/>
          <p:cNvSpPr txBox="1"/>
          <p:nvPr>
            <p:ph type="title"/>
          </p:nvPr>
        </p:nvSpPr>
        <p:spPr>
          <a:xfrm>
            <a:off x="202050" y="102125"/>
            <a:ext cx="86496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Decoding Example: Beam Search</a:t>
            </a:r>
            <a:endParaRPr b="1" sz="24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29" name="Google Shape;329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4100" y="1252325"/>
            <a:ext cx="5715000" cy="2752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CFAFA"/>
        </a:solid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37"/>
          <p:cNvSpPr txBox="1"/>
          <p:nvPr/>
        </p:nvSpPr>
        <p:spPr>
          <a:xfrm>
            <a:off x="205950" y="1003250"/>
            <a:ext cx="8708100" cy="36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500"/>
              <a:buFont typeface="DM Sans Medium"/>
              <a:buChar char="●"/>
            </a:pPr>
            <a:r>
              <a:rPr lang="en" sz="1500">
                <a:latin typeface="DM Sans Medium"/>
                <a:ea typeface="DM Sans Medium"/>
                <a:cs typeface="DM Sans Medium"/>
                <a:sym typeface="DM Sans Medium"/>
              </a:rPr>
              <a:t>How many people have used LLMs besides GPT4? Which ones? </a:t>
            </a:r>
            <a:endParaRPr sz="1500">
              <a:latin typeface="DM Sans Medium"/>
              <a:ea typeface="DM Sans Medium"/>
              <a:cs typeface="DM Sans Medium"/>
              <a:sym typeface="DM Sans Medium"/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500"/>
              <a:buFont typeface="DM Sans Medium"/>
              <a:buChar char="○"/>
            </a:pPr>
            <a:r>
              <a:rPr lang="en" sz="1500">
                <a:latin typeface="DM Sans Medium"/>
                <a:ea typeface="DM Sans Medium"/>
                <a:cs typeface="DM Sans Medium"/>
                <a:sym typeface="DM Sans Medium"/>
              </a:rPr>
              <a:t>Perplexity? You.com? Bing?</a:t>
            </a:r>
            <a:endParaRPr sz="1500">
              <a:latin typeface="DM Sans Medium"/>
              <a:ea typeface="DM Sans Medium"/>
              <a:cs typeface="DM Sans Medium"/>
              <a:sym typeface="DM Sans Medium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500"/>
              <a:buFont typeface="DM Sans Medium"/>
              <a:buChar char="●"/>
            </a:pPr>
            <a:r>
              <a:rPr lang="en" sz="1500">
                <a:latin typeface="DM Sans Medium"/>
                <a:ea typeface="DM Sans Medium"/>
                <a:cs typeface="DM Sans Medium"/>
                <a:sym typeface="DM Sans Medium"/>
              </a:rPr>
              <a:t>How much GPT4 cost to train?</a:t>
            </a:r>
            <a:endParaRPr sz="1500">
              <a:latin typeface="DM Sans Medium"/>
              <a:ea typeface="DM Sans Medium"/>
              <a:cs typeface="DM Sans Medium"/>
              <a:sym typeface="DM Sans Medium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500"/>
              <a:buFont typeface="DM Sans Medium"/>
              <a:buChar char="●"/>
            </a:pPr>
            <a:r>
              <a:rPr lang="en" sz="1500">
                <a:latin typeface="DM Sans Medium"/>
                <a:ea typeface="DM Sans Medium"/>
                <a:cs typeface="DM Sans Medium"/>
                <a:sym typeface="DM Sans Medium"/>
              </a:rPr>
              <a:t>What data went into GPT4?</a:t>
            </a:r>
            <a:endParaRPr sz="1500">
              <a:latin typeface="DM Sans Medium"/>
              <a:ea typeface="DM Sans Medium"/>
              <a:cs typeface="DM Sans Medium"/>
              <a:sym typeface="DM Sans Medium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500"/>
              <a:buFont typeface="DM Sans Medium"/>
              <a:buChar char="●"/>
            </a:pPr>
            <a:r>
              <a:rPr lang="en" sz="1500">
                <a:latin typeface="DM Sans Medium"/>
                <a:ea typeface="DM Sans Medium"/>
                <a:cs typeface="DM Sans Medium"/>
                <a:sym typeface="DM Sans Medium"/>
              </a:rPr>
              <a:t>How many people here believe the US should allow companies to open source LLM models?</a:t>
            </a:r>
            <a:endParaRPr sz="1500">
              <a:latin typeface="DM Sans Medium"/>
              <a:ea typeface="DM Sans Medium"/>
              <a:cs typeface="DM Sans Medium"/>
              <a:sym typeface="DM Sans Medium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500"/>
              <a:buFont typeface="DM Sans Medium"/>
              <a:buChar char="●"/>
            </a:pPr>
            <a:r>
              <a:rPr lang="en" sz="1500">
                <a:latin typeface="DM Sans Medium"/>
                <a:ea typeface="DM Sans Medium"/>
                <a:cs typeface="DM Sans Medium"/>
                <a:sym typeface="DM Sans Medium"/>
              </a:rPr>
              <a:t>Who here is worried about the risks of AI? Which risks in particular?</a:t>
            </a:r>
            <a:endParaRPr sz="1500">
              <a:latin typeface="DM Sans Medium"/>
              <a:ea typeface="DM Sans Medium"/>
              <a:cs typeface="DM Sans Medium"/>
              <a:sym typeface="DM Sans Medium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500"/>
              <a:buFont typeface="DM Sans Medium"/>
              <a:buChar char="●"/>
            </a:pPr>
            <a:r>
              <a:rPr lang="en" sz="1500">
                <a:latin typeface="DM Sans Medium"/>
                <a:ea typeface="DM Sans Medium"/>
                <a:cs typeface="DM Sans Medium"/>
                <a:sym typeface="DM Sans Medium"/>
              </a:rPr>
              <a:t>Do people think that AI will replace jobs? Or “enhance productivity?” Or both?</a:t>
            </a:r>
            <a:endParaRPr sz="1500">
              <a:latin typeface="DM Sans Medium"/>
              <a:ea typeface="DM Sans Medium"/>
              <a:cs typeface="DM Sans Medium"/>
              <a:sym typeface="DM Sans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000"/>
              </a:spcAft>
              <a:buNone/>
            </a:pPr>
            <a:r>
              <a:t/>
            </a:r>
            <a:endParaRPr sz="1600"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sp>
        <p:nvSpPr>
          <p:cNvPr id="130" name="Google Shape;130;p37"/>
          <p:cNvSpPr txBox="1"/>
          <p:nvPr>
            <p:ph type="title"/>
          </p:nvPr>
        </p:nvSpPr>
        <p:spPr>
          <a:xfrm>
            <a:off x="202050" y="102125"/>
            <a:ext cx="8649600" cy="79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LLM Trivia</a:t>
            </a:r>
            <a:endParaRPr b="1" sz="24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ransition spd="slow">
    <p:push/>
  </p:transition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CFAFA"/>
        </a:solidFill>
      </p:bgPr>
    </p:bg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64"/>
          <p:cNvSpPr txBox="1"/>
          <p:nvPr>
            <p:ph type="title"/>
          </p:nvPr>
        </p:nvSpPr>
        <p:spPr>
          <a:xfrm>
            <a:off x="202050" y="102125"/>
            <a:ext cx="86496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Decoding Example: Top-k</a:t>
            </a:r>
            <a:endParaRPr b="1" sz="24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35" name="Google Shape;335;p64"/>
          <p:cNvSpPr txBox="1"/>
          <p:nvPr/>
        </p:nvSpPr>
        <p:spPr>
          <a:xfrm>
            <a:off x="202050" y="720425"/>
            <a:ext cx="8436900" cy="22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latin typeface="DM Sans Medium"/>
                <a:ea typeface="DM Sans Medium"/>
                <a:cs typeface="DM Sans Medium"/>
                <a:sym typeface="DM Sans Medium"/>
              </a:rPr>
              <a:t>Suppose we have </a:t>
            </a:r>
            <a:r>
              <a:rPr b="1" lang="en" sz="1500">
                <a:latin typeface="DM Sans"/>
                <a:ea typeface="DM Sans"/>
                <a:cs typeface="DM Sans"/>
                <a:sym typeface="DM Sans"/>
              </a:rPr>
              <a:t>k=3</a:t>
            </a:r>
            <a:r>
              <a:rPr lang="en" sz="1500">
                <a:latin typeface="DM Sans Medium"/>
                <a:ea typeface="DM Sans Medium"/>
                <a:cs typeface="DM Sans Medium"/>
                <a:sym typeface="DM Sans Medium"/>
              </a:rPr>
              <a:t> and four tokens: A, B, C, and D, with respective probabilities: P(A)=0.3 P(A)=30, P(B)=0.15, P(C)=0.05, and P(D)=0.1 . In top-k sampling, token D is disregarded, and the algorithm will output A 60% of the time, B 30% of the time, and C 10% of the time</a:t>
            </a:r>
            <a:endParaRPr sz="1500">
              <a:latin typeface="DM Sans Medium"/>
              <a:ea typeface="DM Sans Medium"/>
              <a:cs typeface="DM Sans Medium"/>
              <a:sym typeface="DM Sans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latin typeface="DM Sans Medium"/>
                <a:ea typeface="DM Sans Medium"/>
                <a:cs typeface="DM Sans Medium"/>
                <a:sym typeface="DM Sans Medium"/>
              </a:rPr>
              <a:t>The temperature T is a parameter that ranges from 0 to 1</a:t>
            </a:r>
            <a:endParaRPr sz="1500">
              <a:latin typeface="DM Sans Medium"/>
              <a:ea typeface="DM Sans Medium"/>
              <a:cs typeface="DM Sans Medium"/>
              <a:sym typeface="DM Sans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DM Sans Medium"/>
              <a:ea typeface="DM Sans Medium"/>
              <a:cs typeface="DM Sans Medium"/>
              <a:sym typeface="DM Sans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500"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pic>
        <p:nvPicPr>
          <p:cNvPr id="336" name="Google Shape;336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8950" y="2357767"/>
            <a:ext cx="7095775" cy="2333507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64"/>
          <p:cNvSpPr txBox="1"/>
          <p:nvPr/>
        </p:nvSpPr>
        <p:spPr>
          <a:xfrm>
            <a:off x="5085825" y="4624550"/>
            <a:ext cx="4002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Decoding Strategies in Large Language Models</a:t>
            </a:r>
            <a:endParaRPr/>
          </a:p>
        </p:txBody>
      </p:sp>
      <p:pic>
        <p:nvPicPr>
          <p:cNvPr id="338" name="Google Shape;338;p64"/>
          <p:cNvPicPr preferRelativeResize="0"/>
          <p:nvPr/>
        </p:nvPicPr>
        <p:blipFill rotWithShape="1">
          <a:blip r:embed="rId5">
            <a:alphaModFix/>
          </a:blip>
          <a:srcRect b="16602" l="0" r="0" t="17014"/>
          <a:stretch/>
        </p:blipFill>
        <p:spPr>
          <a:xfrm>
            <a:off x="5586400" y="1639850"/>
            <a:ext cx="2202051" cy="6112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39" name="Google Shape;339;p64"/>
          <p:cNvSpPr txBox="1"/>
          <p:nvPr/>
        </p:nvSpPr>
        <p:spPr>
          <a:xfrm>
            <a:off x="6528500" y="2661825"/>
            <a:ext cx="2560200" cy="16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👍 Low temperature means more determinism!</a:t>
            </a:r>
            <a:endParaRPr sz="1500">
              <a:solidFill>
                <a:schemeClr val="dk1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500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👍 Temperature is a knob you can control through most APIs</a:t>
            </a:r>
            <a:endParaRPr sz="1500">
              <a:solidFill>
                <a:schemeClr val="dk1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</p:spTree>
  </p:cSld>
  <p:clrMapOvr>
    <a:masterClrMapping/>
  </p:clrMapOvr>
  <p:transition spd="slow">
    <p:push/>
  </p:transition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65"/>
          <p:cNvSpPr txBox="1"/>
          <p:nvPr/>
        </p:nvSpPr>
        <p:spPr>
          <a:xfrm>
            <a:off x="528025" y="2298475"/>
            <a:ext cx="7837800" cy="17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Demo: Exploring Logits (30 min)</a:t>
            </a:r>
            <a:endParaRPr sz="3700">
              <a:solidFill>
                <a:schemeClr val="dk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>
              <a:solidFill>
                <a:schemeClr val="dk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 u="sng">
                <a:solidFill>
                  <a:schemeClr val="hlink"/>
                </a:solidFill>
                <a:latin typeface="Poppins SemiBold"/>
                <a:ea typeface="Poppins SemiBold"/>
                <a:cs typeface="Poppins SemiBold"/>
                <a:sym typeface="Poppins SemiBold"/>
                <a:hlinkClick r:id="rId3"/>
              </a:rPr>
              <a:t>Colab Notebook</a:t>
            </a:r>
            <a:endParaRPr sz="3700">
              <a:solidFill>
                <a:schemeClr val="dk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</p:spTree>
  </p:cSld>
  <p:clrMapOvr>
    <a:masterClrMapping/>
  </p:clrMapOvr>
  <p:transition spd="slow">
    <p:push/>
  </p:transition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CFAFA"/>
        </a:solidFill>
      </p:bgPr>
    </p:bg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66"/>
          <p:cNvSpPr txBox="1"/>
          <p:nvPr>
            <p:ph type="title"/>
          </p:nvPr>
        </p:nvSpPr>
        <p:spPr>
          <a:xfrm>
            <a:off x="324300" y="1380925"/>
            <a:ext cx="86496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Deep Dive into How Transformers Work: Version 1</a:t>
            </a:r>
            <a:endParaRPr b="1" sz="2400">
              <a:solidFill>
                <a:schemeClr val="accent4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50" name="Google Shape;350;p66"/>
          <p:cNvSpPr txBox="1"/>
          <p:nvPr/>
        </p:nvSpPr>
        <p:spPr>
          <a:xfrm>
            <a:off x="324300" y="1999225"/>
            <a:ext cx="8436900" cy="6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500">
                <a:latin typeface="DM Sans Medium"/>
                <a:ea typeface="DM Sans Medium"/>
                <a:cs typeface="DM Sans Medium"/>
                <a:sym typeface="DM Sans Medium"/>
              </a:rPr>
              <a:t>The next few slides use graphics taken from Cohere’s blogpost “</a:t>
            </a:r>
            <a:r>
              <a:rPr lang="en" sz="1500" u="sng">
                <a:solidFill>
                  <a:schemeClr val="hlink"/>
                </a:solidFill>
                <a:latin typeface="DM Sans Medium"/>
                <a:ea typeface="DM Sans Medium"/>
                <a:cs typeface="DM Sans Medium"/>
                <a:sym typeface="DM Sans Medium"/>
                <a:hlinkClick r:id="rId3"/>
              </a:rPr>
              <a:t>What Are Transformer Models and How Do They Work?</a:t>
            </a:r>
            <a:r>
              <a:rPr lang="en" sz="1500">
                <a:latin typeface="DM Sans Medium"/>
                <a:ea typeface="DM Sans Medium"/>
                <a:cs typeface="DM Sans Medium"/>
                <a:sym typeface="DM Sans Medium"/>
              </a:rPr>
              <a:t>” </a:t>
            </a:r>
            <a:endParaRPr sz="1500"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</p:spTree>
  </p:cSld>
  <p:clrMapOvr>
    <a:masterClrMapping/>
  </p:clrMapOvr>
  <p:transition spd="slow">
    <p:push/>
  </p:transition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CFAFA"/>
        </a:solidFill>
      </p:bgPr>
    </p:bg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67"/>
          <p:cNvSpPr txBox="1"/>
          <p:nvPr>
            <p:ph type="title"/>
          </p:nvPr>
        </p:nvSpPr>
        <p:spPr>
          <a:xfrm>
            <a:off x="202050" y="102125"/>
            <a:ext cx="86496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The Transformer Architecture</a:t>
            </a:r>
            <a:endParaRPr b="1" sz="24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56" name="Google Shape;356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6963" y="454413"/>
            <a:ext cx="7690668" cy="4234674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67"/>
          <p:cNvSpPr txBox="1"/>
          <p:nvPr/>
        </p:nvSpPr>
        <p:spPr>
          <a:xfrm>
            <a:off x="4823300" y="4762900"/>
            <a:ext cx="4389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https://txt.cohere.com/what-are-transformer-models/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push/>
  </p:transition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CFAFA"/>
        </a:solidFill>
      </p:bgPr>
    </p:bg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68"/>
          <p:cNvSpPr txBox="1"/>
          <p:nvPr>
            <p:ph type="title"/>
          </p:nvPr>
        </p:nvSpPr>
        <p:spPr>
          <a:xfrm>
            <a:off x="202050" y="102125"/>
            <a:ext cx="86496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The “Embedding” Layer</a:t>
            </a:r>
            <a:endParaRPr b="1" sz="24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63" name="Google Shape;363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3600" y="782675"/>
            <a:ext cx="7966484" cy="3654625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68"/>
          <p:cNvSpPr txBox="1"/>
          <p:nvPr/>
        </p:nvSpPr>
        <p:spPr>
          <a:xfrm>
            <a:off x="4823300" y="4762900"/>
            <a:ext cx="4389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https://txt.cohere.com/what-are-transformer-models/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push/>
  </p:transition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CFAFA"/>
        </a:solidFill>
      </p:bgPr>
    </p:bg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69"/>
          <p:cNvSpPr txBox="1"/>
          <p:nvPr/>
        </p:nvSpPr>
        <p:spPr>
          <a:xfrm>
            <a:off x="205950" y="682175"/>
            <a:ext cx="8708100" cy="74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latin typeface="DM Sans Medium"/>
                <a:ea typeface="DM Sans Medium"/>
                <a:cs typeface="DM Sans Medium"/>
                <a:sym typeface="DM Sans Medium"/>
              </a:rPr>
              <a:t>Positional encoding adds a positional vector to each word, in order to keep track of the positions of the words.</a:t>
            </a:r>
            <a:endParaRPr sz="1500">
              <a:latin typeface="DM Sans Medium"/>
              <a:ea typeface="DM Sans Medium"/>
              <a:cs typeface="DM Sans Medium"/>
              <a:sym typeface="DM Sans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sp>
        <p:nvSpPr>
          <p:cNvPr id="370" name="Google Shape;370;p69"/>
          <p:cNvSpPr txBox="1"/>
          <p:nvPr>
            <p:ph type="title"/>
          </p:nvPr>
        </p:nvSpPr>
        <p:spPr>
          <a:xfrm>
            <a:off x="202050" y="102125"/>
            <a:ext cx="86496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Positional Encoding</a:t>
            </a:r>
            <a:endParaRPr b="1" sz="24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71" name="Google Shape;371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2750" y="1750700"/>
            <a:ext cx="8398504" cy="2503800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69"/>
          <p:cNvSpPr txBox="1"/>
          <p:nvPr/>
        </p:nvSpPr>
        <p:spPr>
          <a:xfrm>
            <a:off x="4823300" y="4762900"/>
            <a:ext cx="4389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https://txt.cohere.com/what-are-transformer-models/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push/>
  </p:transition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CFAFA"/>
        </a:solidFill>
      </p:bgPr>
    </p:bg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70"/>
          <p:cNvSpPr txBox="1"/>
          <p:nvPr/>
        </p:nvSpPr>
        <p:spPr>
          <a:xfrm>
            <a:off x="205950" y="682175"/>
            <a:ext cx="8708100" cy="39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latin typeface="DM Sans Medium"/>
                <a:ea typeface="DM Sans Medium"/>
                <a:cs typeface="DM Sans Medium"/>
                <a:sym typeface="DM Sans Medium"/>
              </a:rPr>
              <a:t>The attention mechanism in the transformer block is the key to the success of LLMs</a:t>
            </a:r>
            <a:endParaRPr sz="1500">
              <a:latin typeface="DM Sans Medium"/>
              <a:ea typeface="DM Sans Medium"/>
              <a:cs typeface="DM Sans Medium"/>
              <a:sym typeface="DM Sans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sp>
        <p:nvSpPr>
          <p:cNvPr id="378" name="Google Shape;378;p70"/>
          <p:cNvSpPr txBox="1"/>
          <p:nvPr>
            <p:ph type="title"/>
          </p:nvPr>
        </p:nvSpPr>
        <p:spPr>
          <a:xfrm>
            <a:off x="202050" y="102125"/>
            <a:ext cx="86496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Transformer blocks &amp; </a:t>
            </a:r>
            <a:r>
              <a:rPr b="1" lang="en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Attention</a:t>
            </a:r>
            <a:endParaRPr b="1" sz="24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79" name="Google Shape;379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050" y="1842674"/>
            <a:ext cx="8202824" cy="175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CFAFA"/>
        </a:solidFill>
      </p:bgPr>
    </p:bg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71"/>
          <p:cNvSpPr txBox="1"/>
          <p:nvPr/>
        </p:nvSpPr>
        <p:spPr>
          <a:xfrm>
            <a:off x="205950" y="682175"/>
            <a:ext cx="8708100" cy="7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latin typeface="DM Sans Medium"/>
                <a:ea typeface="DM Sans Medium"/>
                <a:cs typeface="DM Sans Medium"/>
                <a:sym typeface="DM Sans Medium"/>
              </a:rPr>
              <a:t>The attention mechanism is the key to the success of LLMs</a:t>
            </a:r>
            <a:endParaRPr sz="1500">
              <a:latin typeface="DM Sans Medium"/>
              <a:ea typeface="DM Sans Medium"/>
              <a:cs typeface="DM Sans Medium"/>
              <a:sym typeface="DM Sans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sp>
        <p:nvSpPr>
          <p:cNvPr id="385" name="Google Shape;385;p71"/>
          <p:cNvSpPr txBox="1"/>
          <p:nvPr>
            <p:ph type="title"/>
          </p:nvPr>
        </p:nvSpPr>
        <p:spPr>
          <a:xfrm>
            <a:off x="202050" y="102125"/>
            <a:ext cx="86496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What does the attention block do?</a:t>
            </a:r>
            <a:endParaRPr b="1" sz="24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86" name="Google Shape;386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73175"/>
            <a:ext cx="8839200" cy="1994345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71"/>
          <p:cNvSpPr txBox="1"/>
          <p:nvPr/>
        </p:nvSpPr>
        <p:spPr>
          <a:xfrm>
            <a:off x="4823300" y="4762900"/>
            <a:ext cx="4389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https://txt.cohere.com/what-are-transformer-models/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push/>
  </p:transition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CFAFA"/>
        </a:solidFill>
      </p:bgPr>
    </p:bg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72"/>
          <p:cNvSpPr txBox="1"/>
          <p:nvPr/>
        </p:nvSpPr>
        <p:spPr>
          <a:xfrm>
            <a:off x="205950" y="682175"/>
            <a:ext cx="8708100" cy="7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latin typeface="DM Sans Medium"/>
                <a:ea typeface="DM Sans Medium"/>
                <a:cs typeface="DM Sans Medium"/>
                <a:sym typeface="DM Sans Medium"/>
              </a:rPr>
              <a:t>The softmax layer turns the scores into probabilities, and these are used to pick the next word in the text.</a:t>
            </a:r>
            <a:endParaRPr sz="1500">
              <a:latin typeface="DM Sans Medium"/>
              <a:ea typeface="DM Sans Medium"/>
              <a:cs typeface="DM Sans Medium"/>
              <a:sym typeface="DM Sans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sp>
        <p:nvSpPr>
          <p:cNvPr id="393" name="Google Shape;393;p72"/>
          <p:cNvSpPr txBox="1"/>
          <p:nvPr>
            <p:ph type="title"/>
          </p:nvPr>
        </p:nvSpPr>
        <p:spPr>
          <a:xfrm>
            <a:off x="202050" y="102125"/>
            <a:ext cx="86496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Softmax</a:t>
            </a:r>
            <a:endParaRPr b="1" sz="24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94" name="Google Shape;394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5225" y="1254373"/>
            <a:ext cx="7090800" cy="3376999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p72"/>
          <p:cNvSpPr txBox="1"/>
          <p:nvPr/>
        </p:nvSpPr>
        <p:spPr>
          <a:xfrm>
            <a:off x="4823300" y="4762900"/>
            <a:ext cx="4389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https://txt.cohere.com/what-are-transformer-models/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push/>
  </p:transition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CFAFA"/>
        </a:solidFill>
      </p:bgPr>
    </p:bg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73"/>
          <p:cNvSpPr txBox="1"/>
          <p:nvPr>
            <p:ph type="title"/>
          </p:nvPr>
        </p:nvSpPr>
        <p:spPr>
          <a:xfrm>
            <a:off x="202050" y="102125"/>
            <a:ext cx="86496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Recap</a:t>
            </a:r>
            <a:endParaRPr b="1" sz="24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01" name="Google Shape;401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6963" y="454413"/>
            <a:ext cx="7690668" cy="4234674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p73"/>
          <p:cNvSpPr txBox="1"/>
          <p:nvPr/>
        </p:nvSpPr>
        <p:spPr>
          <a:xfrm>
            <a:off x="4823300" y="4762900"/>
            <a:ext cx="4389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https://txt.cohere.com/what-are-transformer-models/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push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CFAFA"/>
        </a:solidFill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8"/>
          <p:cNvSpPr txBox="1"/>
          <p:nvPr/>
        </p:nvSpPr>
        <p:spPr>
          <a:xfrm>
            <a:off x="205950" y="682175"/>
            <a:ext cx="5291400" cy="39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latin typeface="DM Sans Medium"/>
                <a:ea typeface="DM Sans Medium"/>
                <a:cs typeface="DM Sans Medium"/>
                <a:sym typeface="DM Sans Medium"/>
              </a:rPr>
              <a:t>🤓 </a:t>
            </a:r>
            <a:r>
              <a:rPr lang="en" sz="1500">
                <a:latin typeface="DM Sans Medium"/>
                <a:ea typeface="DM Sans Medium"/>
                <a:cs typeface="DM Sans Medium"/>
                <a:sym typeface="DM Sans Medium"/>
              </a:rPr>
              <a:t>Nerd factor - it is incredibly cool that these things work!</a:t>
            </a:r>
            <a:endParaRPr sz="1500">
              <a:latin typeface="DM Sans Medium"/>
              <a:ea typeface="DM Sans Medium"/>
              <a:cs typeface="DM Sans Medium"/>
              <a:sym typeface="DM Sans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latin typeface="DM Sans Medium"/>
                <a:ea typeface="DM Sans Medium"/>
                <a:cs typeface="DM Sans Medium"/>
                <a:sym typeface="DM Sans Medium"/>
              </a:rPr>
              <a:t>Economics - </a:t>
            </a:r>
            <a:r>
              <a:rPr lang="en" sz="1500" u="sng">
                <a:solidFill>
                  <a:schemeClr val="hlink"/>
                </a:solidFill>
                <a:latin typeface="DM Sans Medium"/>
                <a:ea typeface="DM Sans Medium"/>
                <a:cs typeface="DM Sans Medium"/>
                <a:sym typeface="DM Sans Medium"/>
                <a:hlinkClick r:id="rId3"/>
              </a:rPr>
              <a:t>NVIDIA $2T valuation</a:t>
            </a:r>
            <a:r>
              <a:rPr lang="en" sz="1500">
                <a:latin typeface="DM Sans Medium"/>
                <a:ea typeface="DM Sans Medium"/>
                <a:cs typeface="DM Sans Medium"/>
                <a:sym typeface="DM Sans Medium"/>
              </a:rPr>
              <a:t>, </a:t>
            </a:r>
            <a:r>
              <a:rPr lang="en" sz="1500" u="sng">
                <a:solidFill>
                  <a:schemeClr val="hlink"/>
                </a:solidFill>
                <a:latin typeface="DM Sans Medium"/>
                <a:ea typeface="DM Sans Medium"/>
                <a:cs typeface="DM Sans Medium"/>
                <a:sym typeface="DM Sans Medium"/>
                <a:hlinkClick r:id="rId4"/>
              </a:rPr>
              <a:t>OpenAI valuation at $80B</a:t>
            </a:r>
            <a:endParaRPr sz="1500">
              <a:latin typeface="DM Sans Medium"/>
              <a:ea typeface="DM Sans Medium"/>
              <a:cs typeface="DM Sans Medium"/>
              <a:sym typeface="DM Sans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latin typeface="DM Sans Medium"/>
                <a:ea typeface="DM Sans Medium"/>
                <a:cs typeface="DM Sans Medium"/>
                <a:sym typeface="DM Sans Medium"/>
              </a:rPr>
              <a:t>Political - </a:t>
            </a:r>
            <a:r>
              <a:rPr lang="en" sz="1500" u="sng">
                <a:solidFill>
                  <a:schemeClr val="hlink"/>
                </a:solidFill>
                <a:latin typeface="DM Sans Medium"/>
                <a:ea typeface="DM Sans Medium"/>
                <a:cs typeface="DM Sans Medium"/>
                <a:sym typeface="DM Sans Medium"/>
                <a:hlinkClick r:id="rId5"/>
              </a:rPr>
              <a:t>US Chips Act</a:t>
            </a:r>
            <a:r>
              <a:rPr lang="en" sz="1500">
                <a:latin typeface="DM Sans Medium"/>
                <a:ea typeface="DM Sans Medium"/>
                <a:cs typeface="DM Sans Medium"/>
                <a:sym typeface="DM Sans Medium"/>
              </a:rPr>
              <a:t>, </a:t>
            </a:r>
            <a:r>
              <a:rPr lang="en" sz="1500" u="sng">
                <a:solidFill>
                  <a:schemeClr val="hlink"/>
                </a:solidFill>
                <a:latin typeface="DM Sans Medium"/>
                <a:ea typeface="DM Sans Medium"/>
                <a:cs typeface="DM Sans Medium"/>
                <a:sym typeface="DM Sans Medium"/>
                <a:hlinkClick r:id="rId6"/>
              </a:rPr>
              <a:t>TSMC to build factory in the US</a:t>
            </a:r>
            <a:r>
              <a:rPr lang="en" sz="1500">
                <a:latin typeface="DM Sans Medium"/>
                <a:ea typeface="DM Sans Medium"/>
                <a:cs typeface="DM Sans Medium"/>
                <a:sym typeface="DM Sans Medium"/>
              </a:rPr>
              <a:t>, </a:t>
            </a:r>
            <a:r>
              <a:rPr lang="en" sz="1500" u="sng">
                <a:solidFill>
                  <a:schemeClr val="hlink"/>
                </a:solidFill>
                <a:latin typeface="DM Sans Medium"/>
                <a:ea typeface="DM Sans Medium"/>
                <a:cs typeface="DM Sans Medium"/>
                <a:sym typeface="DM Sans Medium"/>
                <a:hlinkClick r:id="rId7"/>
              </a:rPr>
              <a:t>France invests €500M in AI</a:t>
            </a:r>
            <a:r>
              <a:rPr lang="en" sz="1500">
                <a:latin typeface="DM Sans Medium"/>
                <a:ea typeface="DM Sans Medium"/>
                <a:cs typeface="DM Sans Medium"/>
                <a:sym typeface="DM Sans Medium"/>
              </a:rPr>
              <a:t>, </a:t>
            </a:r>
            <a:r>
              <a:rPr lang="en" sz="1500" u="sng">
                <a:solidFill>
                  <a:schemeClr val="hlink"/>
                </a:solidFill>
                <a:latin typeface="DM Sans Medium"/>
                <a:ea typeface="DM Sans Medium"/>
                <a:cs typeface="DM Sans Medium"/>
                <a:sym typeface="DM Sans Medium"/>
                <a:hlinkClick r:id="rId8"/>
              </a:rPr>
              <a:t>Canada invests $2B in AI</a:t>
            </a:r>
            <a:r>
              <a:rPr lang="en" sz="1500">
                <a:latin typeface="DM Sans Medium"/>
                <a:ea typeface="DM Sans Medium"/>
                <a:cs typeface="DM Sans Medium"/>
                <a:sym typeface="DM Sans Medium"/>
              </a:rPr>
              <a:t>, </a:t>
            </a:r>
            <a:r>
              <a:rPr lang="en" sz="1500" u="sng">
                <a:solidFill>
                  <a:schemeClr val="hlink"/>
                </a:solidFill>
                <a:latin typeface="DM Sans Medium"/>
                <a:ea typeface="DM Sans Medium"/>
                <a:cs typeface="DM Sans Medium"/>
                <a:sym typeface="DM Sans Medium"/>
                <a:hlinkClick r:id="rId9"/>
              </a:rPr>
              <a:t>Saudi Arabia raises $40B AI fund</a:t>
            </a:r>
            <a:r>
              <a:rPr lang="en" sz="1500">
                <a:latin typeface="DM Sans Medium"/>
                <a:ea typeface="DM Sans Medium"/>
                <a:cs typeface="DM Sans Medium"/>
                <a:sym typeface="DM Sans Medium"/>
              </a:rPr>
              <a:t>, </a:t>
            </a:r>
            <a:endParaRPr sz="1500">
              <a:latin typeface="DM Sans Medium"/>
              <a:ea typeface="DM Sans Medium"/>
              <a:cs typeface="DM Sans Medium"/>
              <a:sym typeface="DM Sans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latin typeface="DM Sans Medium"/>
                <a:ea typeface="DM Sans Medium"/>
                <a:cs typeface="DM Sans Medium"/>
                <a:sym typeface="DM Sans Medium"/>
              </a:rPr>
              <a:t>Social - </a:t>
            </a:r>
            <a:r>
              <a:rPr lang="en" sz="1500" u="sng">
                <a:solidFill>
                  <a:schemeClr val="hlink"/>
                </a:solidFill>
                <a:latin typeface="DM Sans Medium"/>
                <a:ea typeface="DM Sans Medium"/>
                <a:cs typeface="DM Sans Medium"/>
                <a:sym typeface="DM Sans Medium"/>
                <a:hlinkClick r:id="rId10"/>
              </a:rPr>
              <a:t>will AI replace employees</a:t>
            </a:r>
            <a:r>
              <a:rPr lang="en" sz="1500">
                <a:latin typeface="DM Sans Medium"/>
                <a:ea typeface="DM Sans Medium"/>
                <a:cs typeface="DM Sans Medium"/>
                <a:sym typeface="DM Sans Medium"/>
              </a:rPr>
              <a:t>? </a:t>
            </a:r>
            <a:r>
              <a:rPr lang="en" sz="1500" u="sng">
                <a:solidFill>
                  <a:schemeClr val="hlink"/>
                </a:solidFill>
                <a:latin typeface="DM Sans Medium"/>
                <a:ea typeface="DM Sans Medium"/>
                <a:cs typeface="DM Sans Medium"/>
                <a:sym typeface="DM Sans Medium"/>
                <a:hlinkClick r:id="rId11"/>
              </a:rPr>
              <a:t>Will ChatGPT ruin the college education</a:t>
            </a:r>
            <a:r>
              <a:rPr lang="en" sz="1500">
                <a:latin typeface="DM Sans Medium"/>
                <a:ea typeface="DM Sans Medium"/>
                <a:cs typeface="DM Sans Medium"/>
                <a:sym typeface="DM Sans Medium"/>
              </a:rPr>
              <a:t>? </a:t>
            </a:r>
            <a:r>
              <a:rPr lang="en" sz="1500" u="sng">
                <a:solidFill>
                  <a:schemeClr val="hlink"/>
                </a:solidFill>
                <a:latin typeface="DM Sans Medium"/>
                <a:ea typeface="DM Sans Medium"/>
                <a:cs typeface="DM Sans Medium"/>
                <a:sym typeface="DM Sans Medium"/>
                <a:hlinkClick r:id="rId12"/>
              </a:rPr>
              <a:t>AI companions</a:t>
            </a:r>
            <a:r>
              <a:rPr lang="en" sz="1500">
                <a:latin typeface="DM Sans Medium"/>
                <a:ea typeface="DM Sans Medium"/>
                <a:cs typeface="DM Sans Medium"/>
                <a:sym typeface="DM Sans Medium"/>
              </a:rPr>
              <a:t>, </a:t>
            </a:r>
            <a:endParaRPr sz="1500">
              <a:latin typeface="DM Sans Medium"/>
              <a:ea typeface="DM Sans Medium"/>
              <a:cs typeface="DM Sans Medium"/>
              <a:sym typeface="DM Sans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latin typeface="DM Sans Medium"/>
                <a:ea typeface="DM Sans Medium"/>
                <a:cs typeface="DM Sans Medium"/>
                <a:sym typeface="DM Sans Medium"/>
              </a:rPr>
              <a:t>Science - </a:t>
            </a:r>
            <a:r>
              <a:rPr lang="en" sz="1500" u="sng">
                <a:solidFill>
                  <a:schemeClr val="hlink"/>
                </a:solidFill>
                <a:latin typeface="DM Sans Medium"/>
                <a:ea typeface="DM Sans Medium"/>
                <a:cs typeface="DM Sans Medium"/>
                <a:sym typeface="DM Sans Medium"/>
                <a:hlinkClick r:id="rId13"/>
              </a:rPr>
              <a:t>protein folding</a:t>
            </a:r>
            <a:endParaRPr sz="1500">
              <a:latin typeface="DM Sans Medium"/>
              <a:ea typeface="DM Sans Medium"/>
              <a:cs typeface="DM Sans Medium"/>
              <a:sym typeface="DM Sans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latin typeface="DM Sans Medium"/>
                <a:ea typeface="DM Sans Medium"/>
                <a:cs typeface="DM Sans Medium"/>
                <a:sym typeface="DM Sans Medium"/>
              </a:rPr>
              <a:t>…not to mention the potential harm such as </a:t>
            </a:r>
            <a:r>
              <a:rPr lang="en" sz="1500">
                <a:latin typeface="DM Sans Medium"/>
                <a:ea typeface="DM Sans Medium"/>
                <a:cs typeface="DM Sans Medium"/>
                <a:sym typeface="DM Sans Medium"/>
              </a:rPr>
              <a:t>surveillance and misinformation</a:t>
            </a:r>
            <a:endParaRPr sz="1500">
              <a:latin typeface="DM Sans Medium"/>
              <a:ea typeface="DM Sans Medium"/>
              <a:cs typeface="DM Sans Medium"/>
              <a:sym typeface="DM Sans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DM Sans Medium"/>
              <a:ea typeface="DM Sans Medium"/>
              <a:cs typeface="DM Sans Medium"/>
              <a:sym typeface="DM Sans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DM Sans Medium"/>
              <a:ea typeface="DM Sans Medium"/>
              <a:cs typeface="DM Sans Medium"/>
              <a:sym typeface="DM Sans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DM Sans Medium"/>
              <a:ea typeface="DM Sans Medium"/>
              <a:cs typeface="DM Sans Medium"/>
              <a:sym typeface="DM Sans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DM Sans Medium"/>
              <a:ea typeface="DM Sans Medium"/>
              <a:cs typeface="DM Sans Medium"/>
              <a:sym typeface="DM Sans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pic>
        <p:nvPicPr>
          <p:cNvPr id="136" name="Google Shape;136;p38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5310550" y="1236890"/>
            <a:ext cx="3491024" cy="909586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37" name="Google Shape;137;p38"/>
          <p:cNvSpPr txBox="1"/>
          <p:nvPr>
            <p:ph type="title"/>
          </p:nvPr>
        </p:nvSpPr>
        <p:spPr>
          <a:xfrm>
            <a:off x="202050" y="102125"/>
            <a:ext cx="86496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Why should we care about LLMs?</a:t>
            </a:r>
            <a:endParaRPr b="1" sz="24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38" name="Google Shape;138;p38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5652967" y="1938025"/>
            <a:ext cx="3461425" cy="18133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39" name="Google Shape;139;p38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5325350" y="3506465"/>
            <a:ext cx="3461424" cy="107646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ransition spd="slow">
    <p:push/>
  </p:transition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CFAFA"/>
        </a:solidFill>
      </p:bgPr>
    </p:bg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74"/>
          <p:cNvSpPr txBox="1"/>
          <p:nvPr>
            <p:ph type="title"/>
          </p:nvPr>
        </p:nvSpPr>
        <p:spPr>
          <a:xfrm>
            <a:off x="324300" y="1380925"/>
            <a:ext cx="86496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Deep Dive into How Transformers Work: Version 2</a:t>
            </a:r>
            <a:endParaRPr b="1" sz="2400">
              <a:solidFill>
                <a:schemeClr val="accent4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08" name="Google Shape;408;p74"/>
          <p:cNvSpPr txBox="1"/>
          <p:nvPr/>
        </p:nvSpPr>
        <p:spPr>
          <a:xfrm>
            <a:off x="324300" y="1999225"/>
            <a:ext cx="8436900" cy="6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500">
                <a:latin typeface="DM Sans Medium"/>
                <a:ea typeface="DM Sans Medium"/>
                <a:cs typeface="DM Sans Medium"/>
                <a:sym typeface="DM Sans Medium"/>
              </a:rPr>
              <a:t>The next few slides use graphics taken from Jay Alamar’s blogpost “</a:t>
            </a:r>
            <a:r>
              <a:rPr lang="en" sz="1500" u="sng">
                <a:solidFill>
                  <a:schemeClr val="hlink"/>
                </a:solidFill>
                <a:latin typeface="DM Sans Medium"/>
                <a:ea typeface="DM Sans Medium"/>
                <a:cs typeface="DM Sans Medium"/>
                <a:sym typeface="DM Sans Medium"/>
                <a:hlinkClick r:id="rId3"/>
              </a:rPr>
              <a:t>The Illustrated Transformer</a:t>
            </a:r>
            <a:r>
              <a:rPr lang="en" sz="1500">
                <a:latin typeface="DM Sans Medium"/>
                <a:ea typeface="DM Sans Medium"/>
                <a:cs typeface="DM Sans Medium"/>
                <a:sym typeface="DM Sans Medium"/>
              </a:rPr>
              <a:t>”</a:t>
            </a:r>
            <a:endParaRPr sz="1500"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</p:spTree>
  </p:cSld>
  <p:clrMapOvr>
    <a:masterClrMapping/>
  </p:clrMapOvr>
  <p:transition spd="slow">
    <p:push/>
  </p:transition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CFAFA"/>
        </a:solidFill>
      </p:bgPr>
    </p:bg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75"/>
          <p:cNvSpPr txBox="1"/>
          <p:nvPr>
            <p:ph type="title"/>
          </p:nvPr>
        </p:nvSpPr>
        <p:spPr>
          <a:xfrm>
            <a:off x="202050" y="102125"/>
            <a:ext cx="86496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Self </a:t>
            </a:r>
            <a:r>
              <a:rPr b="1" lang="en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Attention</a:t>
            </a:r>
            <a:endParaRPr b="1" sz="24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14" name="Google Shape;414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5638" y="604825"/>
            <a:ext cx="4162425" cy="3933825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75"/>
          <p:cNvSpPr txBox="1"/>
          <p:nvPr/>
        </p:nvSpPr>
        <p:spPr>
          <a:xfrm>
            <a:off x="4833200" y="4682750"/>
            <a:ext cx="4162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https://jalammar.github.io/illustrated-transformer/</a:t>
            </a:r>
            <a:endParaRPr/>
          </a:p>
        </p:txBody>
      </p:sp>
    </p:spTree>
  </p:cSld>
  <p:clrMapOvr>
    <a:masterClrMapping/>
  </p:clrMapOvr>
  <p:transition spd="slow">
    <p:push/>
  </p:transition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CFAFA"/>
        </a:solidFill>
      </p:bgPr>
    </p:bg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0" name="Google Shape;420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6051" y="67550"/>
            <a:ext cx="7276074" cy="4615199"/>
          </a:xfrm>
          <a:prstGeom prst="rect">
            <a:avLst/>
          </a:prstGeom>
          <a:noFill/>
          <a:ln>
            <a:noFill/>
          </a:ln>
        </p:spPr>
      </p:pic>
      <p:sp>
        <p:nvSpPr>
          <p:cNvPr id="421" name="Google Shape;421;p76"/>
          <p:cNvSpPr txBox="1"/>
          <p:nvPr/>
        </p:nvSpPr>
        <p:spPr>
          <a:xfrm>
            <a:off x="4833200" y="4682750"/>
            <a:ext cx="4162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https://jalammar.github.io/illustrated-transformer/</a:t>
            </a:r>
            <a:endParaRPr/>
          </a:p>
        </p:txBody>
      </p:sp>
    </p:spTree>
  </p:cSld>
  <p:clrMapOvr>
    <a:masterClrMapping/>
  </p:clrMapOvr>
  <p:transition spd="slow">
    <p:push/>
  </p:transition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CFAFA"/>
        </a:solidFill>
      </p:bgPr>
    </p:bg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6" name="Google Shape;426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4676" y="187275"/>
            <a:ext cx="4274651" cy="4495473"/>
          </a:xfrm>
          <a:prstGeom prst="rect">
            <a:avLst/>
          </a:prstGeom>
          <a:noFill/>
          <a:ln>
            <a:noFill/>
          </a:ln>
        </p:spPr>
      </p:pic>
      <p:sp>
        <p:nvSpPr>
          <p:cNvPr id="427" name="Google Shape;427;p77"/>
          <p:cNvSpPr txBox="1"/>
          <p:nvPr/>
        </p:nvSpPr>
        <p:spPr>
          <a:xfrm>
            <a:off x="4833200" y="4682750"/>
            <a:ext cx="4162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https://jalammar.github.io/illustrated-transformer/</a:t>
            </a:r>
            <a:endParaRPr/>
          </a:p>
        </p:txBody>
      </p:sp>
    </p:spTree>
  </p:cSld>
  <p:clrMapOvr>
    <a:masterClrMapping/>
  </p:clrMapOvr>
  <p:transition spd="slow">
    <p:push/>
  </p:transition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CFAFA"/>
        </a:solidFill>
      </p:bgPr>
    </p:bg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2" name="Google Shape;432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7084" y="0"/>
            <a:ext cx="7049831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p78"/>
          <p:cNvSpPr txBox="1"/>
          <p:nvPr/>
        </p:nvSpPr>
        <p:spPr>
          <a:xfrm>
            <a:off x="4833200" y="4682750"/>
            <a:ext cx="4162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https://jalammar.github.io/illustrated-transformer/</a:t>
            </a:r>
            <a:endParaRPr/>
          </a:p>
        </p:txBody>
      </p:sp>
    </p:spTree>
  </p:cSld>
  <p:clrMapOvr>
    <a:masterClrMapping/>
  </p:clrMapOvr>
  <p:transition spd="slow">
    <p:push/>
  </p:transition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CFAFA"/>
        </a:solidFill>
      </p:bgPr>
    </p:bg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8" name="Google Shape;438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7150" y="361825"/>
            <a:ext cx="7109687" cy="4234675"/>
          </a:xfrm>
          <a:prstGeom prst="rect">
            <a:avLst/>
          </a:prstGeom>
          <a:noFill/>
          <a:ln>
            <a:noFill/>
          </a:ln>
        </p:spPr>
      </p:pic>
      <p:sp>
        <p:nvSpPr>
          <p:cNvPr id="439" name="Google Shape;439;p79"/>
          <p:cNvSpPr txBox="1"/>
          <p:nvPr/>
        </p:nvSpPr>
        <p:spPr>
          <a:xfrm>
            <a:off x="4833200" y="4682750"/>
            <a:ext cx="4162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https://jalammar.github.io/illustrated-transformer/</a:t>
            </a:r>
            <a:endParaRPr/>
          </a:p>
        </p:txBody>
      </p:sp>
    </p:spTree>
  </p:cSld>
  <p:clrMapOvr>
    <a:masterClrMapping/>
  </p:clrMapOvr>
  <p:transition spd="slow">
    <p:push/>
  </p:transition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CFAFA"/>
        </a:solidFill>
      </p:bgPr>
    </p:bg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80"/>
          <p:cNvSpPr txBox="1"/>
          <p:nvPr>
            <p:ph type="title"/>
          </p:nvPr>
        </p:nvSpPr>
        <p:spPr>
          <a:xfrm>
            <a:off x="202050" y="102125"/>
            <a:ext cx="86496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Multi Headed Self Attention</a:t>
            </a:r>
            <a:endParaRPr b="1" sz="24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45" name="Google Shape;445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8111" y="604025"/>
            <a:ext cx="6277474" cy="4297949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80"/>
          <p:cNvSpPr txBox="1"/>
          <p:nvPr/>
        </p:nvSpPr>
        <p:spPr>
          <a:xfrm>
            <a:off x="4833200" y="4682750"/>
            <a:ext cx="4162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https://jalammar.github.io/illustrated-transformer/</a:t>
            </a:r>
            <a:endParaRPr/>
          </a:p>
        </p:txBody>
      </p:sp>
    </p:spTree>
  </p:cSld>
  <p:clrMapOvr>
    <a:masterClrMapping/>
  </p:clrMapOvr>
  <p:transition spd="slow">
    <p:push/>
  </p:transition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CFAFA"/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81"/>
          <p:cNvSpPr txBox="1"/>
          <p:nvPr>
            <p:ph type="title"/>
          </p:nvPr>
        </p:nvSpPr>
        <p:spPr>
          <a:xfrm>
            <a:off x="202050" y="102125"/>
            <a:ext cx="86496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Multi Headed Self </a:t>
            </a:r>
            <a:r>
              <a:rPr b="1" lang="en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Attention</a:t>
            </a:r>
            <a:endParaRPr b="1" sz="24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52" name="Google Shape;452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6063" y="750025"/>
            <a:ext cx="7701576" cy="3932724"/>
          </a:xfrm>
          <a:prstGeom prst="rect">
            <a:avLst/>
          </a:prstGeom>
          <a:noFill/>
          <a:ln>
            <a:noFill/>
          </a:ln>
        </p:spPr>
      </p:pic>
      <p:sp>
        <p:nvSpPr>
          <p:cNvPr id="453" name="Google Shape;453;p81"/>
          <p:cNvSpPr txBox="1"/>
          <p:nvPr/>
        </p:nvSpPr>
        <p:spPr>
          <a:xfrm>
            <a:off x="4833200" y="4682750"/>
            <a:ext cx="4162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https://jalammar.github.io/illustrated-transformer/</a:t>
            </a:r>
            <a:endParaRPr/>
          </a:p>
        </p:txBody>
      </p:sp>
    </p:spTree>
  </p:cSld>
  <p:clrMapOvr>
    <a:masterClrMapping/>
  </p:clrMapOvr>
  <p:transition spd="slow">
    <p:push/>
  </p:transition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CFAFA"/>
        </a:solidFill>
      </p:bgPr>
    </p:bg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82"/>
          <p:cNvSpPr txBox="1"/>
          <p:nvPr>
            <p:ph type="title"/>
          </p:nvPr>
        </p:nvSpPr>
        <p:spPr>
          <a:xfrm>
            <a:off x="202050" y="102125"/>
            <a:ext cx="86496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Multi Headed Self </a:t>
            </a:r>
            <a:r>
              <a:rPr b="1" lang="en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Attention</a:t>
            </a:r>
            <a:endParaRPr b="1" sz="24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59" name="Google Shape;459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8925" y="526049"/>
            <a:ext cx="7817301" cy="4361401"/>
          </a:xfrm>
          <a:prstGeom prst="rect">
            <a:avLst/>
          </a:prstGeom>
          <a:noFill/>
          <a:ln>
            <a:noFill/>
          </a:ln>
        </p:spPr>
      </p:pic>
      <p:sp>
        <p:nvSpPr>
          <p:cNvPr id="460" name="Google Shape;460;p82"/>
          <p:cNvSpPr txBox="1"/>
          <p:nvPr/>
        </p:nvSpPr>
        <p:spPr>
          <a:xfrm>
            <a:off x="4833200" y="4682750"/>
            <a:ext cx="4162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https://jalammar.github.io/illustrated-transformer/</a:t>
            </a:r>
            <a:endParaRPr/>
          </a:p>
        </p:txBody>
      </p:sp>
    </p:spTree>
  </p:cSld>
  <p:clrMapOvr>
    <a:masterClrMapping/>
  </p:clrMapOvr>
  <p:transition spd="slow">
    <p:push/>
  </p:transition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CFAFA"/>
        </a:solidFill>
      </p:bgPr>
    </p:bg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83"/>
          <p:cNvSpPr txBox="1"/>
          <p:nvPr>
            <p:ph type="title"/>
          </p:nvPr>
        </p:nvSpPr>
        <p:spPr>
          <a:xfrm>
            <a:off x="202050" y="102125"/>
            <a:ext cx="86496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Multi Headed Self </a:t>
            </a:r>
            <a:r>
              <a:rPr b="1" lang="en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Attention</a:t>
            </a:r>
            <a:endParaRPr b="1" sz="24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66" name="Google Shape;466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9350" y="604025"/>
            <a:ext cx="7605290" cy="4234676"/>
          </a:xfrm>
          <a:prstGeom prst="rect">
            <a:avLst/>
          </a:prstGeom>
          <a:noFill/>
          <a:ln>
            <a:noFill/>
          </a:ln>
        </p:spPr>
      </p:pic>
      <p:sp>
        <p:nvSpPr>
          <p:cNvPr id="467" name="Google Shape;467;p83"/>
          <p:cNvSpPr txBox="1"/>
          <p:nvPr/>
        </p:nvSpPr>
        <p:spPr>
          <a:xfrm>
            <a:off x="4833200" y="4682750"/>
            <a:ext cx="4162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https://jalammar.github.io/illustrated-transformer/</a:t>
            </a:r>
            <a:endParaRPr/>
          </a:p>
        </p:txBody>
      </p:sp>
    </p:spTree>
  </p:cSld>
  <p:clrMapOvr>
    <a:masterClrMapping/>
  </p:clrMapOvr>
  <p:transition spd="slow">
    <p:push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CFAFA"/>
        </a:solid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9"/>
          <p:cNvSpPr txBox="1"/>
          <p:nvPr/>
        </p:nvSpPr>
        <p:spPr>
          <a:xfrm>
            <a:off x="205950" y="682175"/>
            <a:ext cx="8708100" cy="39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700"/>
              <a:buFont typeface="DM Sans Medium"/>
              <a:buChar char="●"/>
            </a:pPr>
            <a:r>
              <a:rPr lang="en" sz="1700">
                <a:latin typeface="DM Sans Medium"/>
                <a:ea typeface="DM Sans Medium"/>
                <a:cs typeface="DM Sans Medium"/>
                <a:sym typeface="DM Sans Medium"/>
              </a:rPr>
              <a:t>How do LLMs work?</a:t>
            </a:r>
            <a:endParaRPr sz="1700">
              <a:latin typeface="DM Sans Medium"/>
              <a:ea typeface="DM Sans Medium"/>
              <a:cs typeface="DM Sans Medium"/>
              <a:sym typeface="DM Sans Medium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700"/>
              <a:buFont typeface="DM Sans Medium"/>
              <a:buChar char="●"/>
            </a:pPr>
            <a:r>
              <a:rPr lang="en" sz="1700">
                <a:latin typeface="DM Sans Medium"/>
                <a:ea typeface="DM Sans Medium"/>
                <a:cs typeface="DM Sans Medium"/>
                <a:sym typeface="DM Sans Medium"/>
              </a:rPr>
              <a:t>What LLMs should you use and why?</a:t>
            </a:r>
            <a:endParaRPr sz="1700">
              <a:latin typeface="DM Sans Medium"/>
              <a:ea typeface="DM Sans Medium"/>
              <a:cs typeface="DM Sans Medium"/>
              <a:sym typeface="DM Sans Medium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700"/>
              <a:buFont typeface="DM Sans Medium"/>
              <a:buChar char="●"/>
            </a:pPr>
            <a:r>
              <a:rPr lang="en" sz="1700">
                <a:latin typeface="DM Sans Medium"/>
                <a:ea typeface="DM Sans Medium"/>
                <a:cs typeface="DM Sans Medium"/>
                <a:sym typeface="DM Sans Medium"/>
              </a:rPr>
              <a:t>What evaluation benchmarks matter and why?</a:t>
            </a:r>
            <a:endParaRPr sz="1700">
              <a:latin typeface="DM Sans Medium"/>
              <a:ea typeface="DM Sans Medium"/>
              <a:cs typeface="DM Sans Medium"/>
              <a:sym typeface="DM Sans Medium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700"/>
              <a:buFont typeface="DM Sans Medium"/>
              <a:buChar char="●"/>
            </a:pPr>
            <a:r>
              <a:rPr lang="en" sz="1700">
                <a:latin typeface="DM Sans Medium"/>
                <a:ea typeface="DM Sans Medium"/>
                <a:cs typeface="DM Sans Medium"/>
                <a:sym typeface="DM Sans Medium"/>
              </a:rPr>
              <a:t>When should you finetune?</a:t>
            </a:r>
            <a:endParaRPr sz="1700">
              <a:latin typeface="DM Sans Medium"/>
              <a:ea typeface="DM Sans Medium"/>
              <a:cs typeface="DM Sans Medium"/>
              <a:sym typeface="DM Sans Medium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700"/>
              <a:buFont typeface="DM Sans Medium"/>
              <a:buChar char="●"/>
            </a:pPr>
            <a:r>
              <a:rPr lang="en" sz="1700">
                <a:latin typeface="DM Sans Medium"/>
                <a:ea typeface="DM Sans Medium"/>
                <a:cs typeface="DM Sans Medium"/>
                <a:sym typeface="DM Sans Medium"/>
              </a:rPr>
              <a:t>What are some r</a:t>
            </a:r>
            <a:r>
              <a:rPr lang="en" sz="1700">
                <a:latin typeface="DM Sans Medium"/>
                <a:ea typeface="DM Sans Medium"/>
                <a:cs typeface="DM Sans Medium"/>
                <a:sym typeface="DM Sans Medium"/>
              </a:rPr>
              <a:t>ules of thumb around hardware?</a:t>
            </a:r>
            <a:endParaRPr sz="1700">
              <a:latin typeface="DM Sans Medium"/>
              <a:ea typeface="DM Sans Medium"/>
              <a:cs typeface="DM Sans Medium"/>
              <a:sym typeface="DM Sans Medium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700"/>
              <a:buFont typeface="DM Sans Medium"/>
              <a:buChar char="●"/>
            </a:pPr>
            <a:r>
              <a:rPr lang="en" sz="1700">
                <a:latin typeface="DM Sans Medium"/>
                <a:ea typeface="DM Sans Medium"/>
                <a:cs typeface="DM Sans Medium"/>
                <a:sym typeface="DM Sans Medium"/>
              </a:rPr>
              <a:t>What can these models be used for?</a:t>
            </a:r>
            <a:endParaRPr sz="1700">
              <a:latin typeface="DM Sans Medium"/>
              <a:ea typeface="DM Sans Medium"/>
              <a:cs typeface="DM Sans Medium"/>
              <a:sym typeface="DM Sans Medium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700"/>
              <a:buFont typeface="DM Sans Medium"/>
              <a:buChar char="●"/>
            </a:pPr>
            <a:r>
              <a:rPr lang="en" sz="1700">
                <a:latin typeface="DM Sans Medium"/>
                <a:ea typeface="DM Sans Medium"/>
                <a:cs typeface="DM Sans Medium"/>
                <a:sym typeface="DM Sans Medium"/>
              </a:rPr>
              <a:t>What are these models are bad at?</a:t>
            </a:r>
            <a:endParaRPr sz="1700">
              <a:latin typeface="DM Sans Medium"/>
              <a:ea typeface="DM Sans Medium"/>
              <a:cs typeface="DM Sans Medium"/>
              <a:sym typeface="DM Sans Medium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700"/>
              <a:buFont typeface="DM Sans Medium"/>
              <a:buChar char="●"/>
            </a:pPr>
            <a:r>
              <a:rPr lang="en" sz="1700">
                <a:latin typeface="DM Sans Medium"/>
                <a:ea typeface="DM Sans Medium"/>
                <a:cs typeface="DM Sans Medium"/>
                <a:sym typeface="DM Sans Medium"/>
              </a:rPr>
              <a:t>What are open research questions?</a:t>
            </a:r>
            <a:endParaRPr sz="1700">
              <a:latin typeface="DM Sans Medium"/>
              <a:ea typeface="DM Sans Medium"/>
              <a:cs typeface="DM Sans Medium"/>
              <a:sym typeface="DM Sans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000"/>
              </a:spcAft>
              <a:buNone/>
            </a:pPr>
            <a:r>
              <a:t/>
            </a:r>
            <a:endParaRPr sz="1800"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sp>
        <p:nvSpPr>
          <p:cNvPr id="145" name="Google Shape;145;p39"/>
          <p:cNvSpPr txBox="1"/>
          <p:nvPr>
            <p:ph type="title"/>
          </p:nvPr>
        </p:nvSpPr>
        <p:spPr>
          <a:xfrm>
            <a:off x="202050" y="25925"/>
            <a:ext cx="86496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Main themes</a:t>
            </a:r>
            <a:endParaRPr b="1" sz="24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ransition spd="slow">
    <p:push/>
  </p:transition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CFAFA"/>
        </a:solidFill>
      </p:bgPr>
    </p:bg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84"/>
          <p:cNvSpPr txBox="1"/>
          <p:nvPr>
            <p:ph type="title"/>
          </p:nvPr>
        </p:nvSpPr>
        <p:spPr>
          <a:xfrm>
            <a:off x="202050" y="102125"/>
            <a:ext cx="86496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Multi Headed Self Attention</a:t>
            </a:r>
            <a:endParaRPr b="1" sz="24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73" name="Google Shape;473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6425" y="604025"/>
            <a:ext cx="8451138" cy="4234676"/>
          </a:xfrm>
          <a:prstGeom prst="rect">
            <a:avLst/>
          </a:prstGeom>
          <a:noFill/>
          <a:ln>
            <a:noFill/>
          </a:ln>
        </p:spPr>
      </p:pic>
      <p:sp>
        <p:nvSpPr>
          <p:cNvPr id="474" name="Google Shape;474;p84"/>
          <p:cNvSpPr txBox="1"/>
          <p:nvPr/>
        </p:nvSpPr>
        <p:spPr>
          <a:xfrm>
            <a:off x="4833200" y="4682750"/>
            <a:ext cx="4162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https://jalammar.github.io/illustrated-transformer/</a:t>
            </a:r>
            <a:endParaRPr/>
          </a:p>
        </p:txBody>
      </p:sp>
    </p:spTree>
  </p:cSld>
  <p:clrMapOvr>
    <a:masterClrMapping/>
  </p:clrMapOvr>
  <p:transition spd="slow">
    <p:push/>
  </p:transition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CFAFA"/>
        </a:solidFill>
      </p:bgPr>
    </p:bg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85"/>
          <p:cNvSpPr txBox="1"/>
          <p:nvPr>
            <p:ph type="title"/>
          </p:nvPr>
        </p:nvSpPr>
        <p:spPr>
          <a:xfrm>
            <a:off x="202050" y="102125"/>
            <a:ext cx="86496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Bringing this back to logits…</a:t>
            </a:r>
            <a:endParaRPr b="1" sz="24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80" name="Google Shape;480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0925" y="540175"/>
            <a:ext cx="6251844" cy="4234674"/>
          </a:xfrm>
          <a:prstGeom prst="rect">
            <a:avLst/>
          </a:prstGeom>
          <a:noFill/>
          <a:ln>
            <a:noFill/>
          </a:ln>
        </p:spPr>
      </p:pic>
      <p:sp>
        <p:nvSpPr>
          <p:cNvPr id="481" name="Google Shape;481;p85"/>
          <p:cNvSpPr txBox="1"/>
          <p:nvPr/>
        </p:nvSpPr>
        <p:spPr>
          <a:xfrm>
            <a:off x="4833200" y="4682750"/>
            <a:ext cx="4162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https://jalammar.github.io/illustrated-transformer/</a:t>
            </a:r>
            <a:endParaRPr/>
          </a:p>
        </p:txBody>
      </p:sp>
    </p:spTree>
  </p:cSld>
  <p:clrMapOvr>
    <a:masterClrMapping/>
  </p:clrMapOvr>
  <p:transition spd="slow">
    <p:push/>
  </p:transition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CFAFA"/>
        </a:solidFill>
      </p:bgPr>
    </p:bg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86"/>
          <p:cNvSpPr txBox="1"/>
          <p:nvPr>
            <p:ph type="title"/>
          </p:nvPr>
        </p:nvSpPr>
        <p:spPr>
          <a:xfrm>
            <a:off x="202050" y="102125"/>
            <a:ext cx="86496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👍 </a:t>
            </a:r>
            <a:r>
              <a:rPr b="1" lang="en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Example LLM Details</a:t>
            </a:r>
            <a:endParaRPr b="1" sz="24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aphicFrame>
        <p:nvGraphicFramePr>
          <p:cNvPr id="487" name="Google Shape;487;p86"/>
          <p:cNvGraphicFramePr/>
          <p:nvPr/>
        </p:nvGraphicFramePr>
        <p:xfrm>
          <a:off x="576375" y="826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{E00F09BE-1E12-4E3D-B57A-569AD964B57E}</a:tableStyleId>
              </a:tblPr>
              <a:tblGrid>
                <a:gridCol w="1206500"/>
                <a:gridCol w="1046650"/>
                <a:gridCol w="1366350"/>
                <a:gridCol w="1704875"/>
                <a:gridCol w="1272325"/>
                <a:gridCol w="11876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Model</a:t>
                      </a:r>
                      <a:endParaRPr b="1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Status</a:t>
                      </a:r>
                      <a:endParaRPr b="1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Total # Parameters</a:t>
                      </a:r>
                      <a:endParaRPr b="1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# Transformer Layers</a:t>
                      </a:r>
                      <a:endParaRPr b="1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Pretraining Tokens</a:t>
                      </a:r>
                      <a:endParaRPr b="1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Vocab Size</a:t>
                      </a:r>
                      <a:endParaRPr b="1"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GPT2-1.2B</a:t>
                      </a:r>
                      <a:endParaRPr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Open Source</a:t>
                      </a:r>
                      <a:endParaRPr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1.2B</a:t>
                      </a:r>
                      <a:endParaRPr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12</a:t>
                      </a:r>
                      <a:endParaRPr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~10B tokens</a:t>
                      </a:r>
                      <a:endParaRPr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50,257</a:t>
                      </a:r>
                      <a:endParaRPr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GPT3-175B</a:t>
                      </a:r>
                      <a:endParaRPr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Closed Source</a:t>
                      </a:r>
                      <a:endParaRPr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175B</a:t>
                      </a:r>
                      <a:endParaRPr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NA</a:t>
                      </a:r>
                      <a:endParaRPr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~300B tokens</a:t>
                      </a:r>
                      <a:endParaRPr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NA</a:t>
                      </a:r>
                      <a:endParaRPr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Llama 7B</a:t>
                      </a:r>
                      <a:endParaRPr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Open Source</a:t>
                      </a:r>
                      <a:endParaRPr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7B</a:t>
                      </a:r>
                      <a:endParaRPr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32</a:t>
                      </a:r>
                      <a:endParaRPr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~2T tokens</a:t>
                      </a:r>
                      <a:endParaRPr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32,000</a:t>
                      </a:r>
                      <a:endParaRPr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Llama 65B (aka Llama-70B)</a:t>
                      </a:r>
                      <a:endParaRPr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Open Source</a:t>
                      </a:r>
                      <a:endParaRPr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65B</a:t>
                      </a:r>
                      <a:endParaRPr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80</a:t>
                      </a:r>
                      <a:endParaRPr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~2T tokens</a:t>
                      </a:r>
                      <a:endParaRPr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32,000</a:t>
                      </a:r>
                      <a:endParaRPr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DBRX</a:t>
                      </a:r>
                      <a:endParaRPr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Open Source</a:t>
                      </a:r>
                      <a:endParaRPr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132B</a:t>
                      </a:r>
                      <a:endParaRPr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40</a:t>
                      </a:r>
                      <a:endParaRPr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12T tokens</a:t>
                      </a:r>
                      <a:endParaRPr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100,352</a:t>
                      </a:r>
                      <a:endParaRPr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  <p:transition spd="slow">
    <p:push/>
  </p:transition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87"/>
          <p:cNvSpPr txBox="1"/>
          <p:nvPr/>
        </p:nvSpPr>
        <p:spPr>
          <a:xfrm>
            <a:off x="785850" y="1940750"/>
            <a:ext cx="7572300" cy="23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Demo of Transformer (5 min) </a:t>
            </a:r>
            <a:r>
              <a:rPr lang="en" sz="3700" u="sng">
                <a:solidFill>
                  <a:schemeClr val="hlink"/>
                </a:solidFill>
                <a:latin typeface="Poppins SemiBold"/>
                <a:ea typeface="Poppins SemiBold"/>
                <a:cs typeface="Poppins SemiBold"/>
                <a:sym typeface="Poppins SemiBold"/>
                <a:hlinkClick r:id="rId3"/>
              </a:rPr>
              <a:t>https://bbycroft.net/llm</a:t>
            </a:r>
            <a:endParaRPr sz="3700">
              <a:solidFill>
                <a:schemeClr val="dk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>
              <a:solidFill>
                <a:schemeClr val="dk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>
              <a:solidFill>
                <a:schemeClr val="dk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</p:spTree>
  </p:cSld>
  <p:clrMapOvr>
    <a:masterClrMapping/>
  </p:clrMapOvr>
  <p:transition spd="slow">
    <p:push/>
  </p:transition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CFAFA"/>
        </a:solidFill>
      </p:bgPr>
    </p:bg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88"/>
          <p:cNvSpPr txBox="1"/>
          <p:nvPr>
            <p:ph type="title"/>
          </p:nvPr>
        </p:nvSpPr>
        <p:spPr>
          <a:xfrm>
            <a:off x="202050" y="102125"/>
            <a:ext cx="86496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LLM History…</a:t>
            </a:r>
            <a:endParaRPr b="1" sz="24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98" name="Google Shape;498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300" y="604025"/>
            <a:ext cx="8194677" cy="4085074"/>
          </a:xfrm>
          <a:prstGeom prst="rect">
            <a:avLst/>
          </a:prstGeom>
          <a:noFill/>
          <a:ln>
            <a:noFill/>
          </a:ln>
        </p:spPr>
      </p:pic>
      <p:sp>
        <p:nvSpPr>
          <p:cNvPr id="499" name="Google Shape;499;p88"/>
          <p:cNvSpPr txBox="1"/>
          <p:nvPr/>
        </p:nvSpPr>
        <p:spPr>
          <a:xfrm>
            <a:off x="4580175" y="4722175"/>
            <a:ext cx="4043400" cy="3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A Survey of Large Language Models</a:t>
            </a:r>
            <a:endParaRPr/>
          </a:p>
        </p:txBody>
      </p:sp>
    </p:spTree>
  </p:cSld>
  <p:clrMapOvr>
    <a:masterClrMapping/>
  </p:clrMapOvr>
  <p:transition spd="slow">
    <p:push/>
  </p:transition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CFAFA"/>
        </a:solidFill>
      </p:bgPr>
    </p:bg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89"/>
          <p:cNvSpPr txBox="1"/>
          <p:nvPr/>
        </p:nvSpPr>
        <p:spPr>
          <a:xfrm>
            <a:off x="205950" y="1109325"/>
            <a:ext cx="8559900" cy="40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latin typeface="DM Sans Medium"/>
                <a:ea typeface="DM Sans Medium"/>
                <a:cs typeface="DM Sans Medium"/>
                <a:sym typeface="DM Sans Medium"/>
              </a:rPr>
              <a:t>👉 FP16 = 2 Bytes of memory, FP32 = 4 Bytes of memory </a:t>
            </a:r>
            <a:endParaRPr sz="1500">
              <a:latin typeface="DM Sans Medium"/>
              <a:ea typeface="DM Sans Medium"/>
              <a:cs typeface="DM Sans Medium"/>
              <a:sym typeface="DM Sans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latin typeface="DM Sans Medium"/>
                <a:ea typeface="DM Sans Medium"/>
                <a:cs typeface="DM Sans Medium"/>
                <a:sym typeface="DM Sans Medium"/>
              </a:rPr>
              <a:t>INFERENCE/SERVING</a:t>
            </a:r>
            <a:endParaRPr sz="1500">
              <a:latin typeface="DM Sans Medium"/>
              <a:ea typeface="DM Sans Medium"/>
              <a:cs typeface="DM Sans Medium"/>
              <a:sym typeface="DM Sans Medium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500"/>
              <a:buFont typeface="DM Sans Medium"/>
              <a:buChar char="●"/>
            </a:pPr>
            <a:r>
              <a:rPr lang="en" sz="1500">
                <a:latin typeface="DM Sans Medium"/>
                <a:ea typeface="DM Sans Medium"/>
                <a:cs typeface="DM Sans Medium"/>
                <a:sym typeface="DM Sans Medium"/>
              </a:rPr>
              <a:t>Model parameters in FP16 → 2x the number of parameters. So a Llama-7B model uses at least 14 GB of memory to play with!</a:t>
            </a:r>
            <a:endParaRPr sz="1500">
              <a:latin typeface="DM Sans Medium"/>
              <a:ea typeface="DM Sans Medium"/>
              <a:cs typeface="DM Sans Medium"/>
              <a:sym typeface="DM Sans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latin typeface="DM Sans Medium"/>
                <a:ea typeface="DM Sans Medium"/>
                <a:cs typeface="DM Sans Medium"/>
                <a:sym typeface="DM Sans Medium"/>
              </a:rPr>
              <a:t>Why does it take more memory to </a:t>
            </a:r>
            <a:r>
              <a:rPr b="1" lang="en" sz="1500" u="sng">
                <a:latin typeface="DM Sans"/>
                <a:ea typeface="DM Sans"/>
                <a:cs typeface="DM Sans"/>
                <a:sym typeface="DM Sans"/>
              </a:rPr>
              <a:t>train</a:t>
            </a:r>
            <a:r>
              <a:rPr lang="en" sz="1500">
                <a:latin typeface="DM Sans Medium"/>
                <a:ea typeface="DM Sans Medium"/>
                <a:cs typeface="DM Sans Medium"/>
                <a:sym typeface="DM Sans Medium"/>
              </a:rPr>
              <a:t> a LLM?</a:t>
            </a:r>
            <a:endParaRPr sz="1500">
              <a:latin typeface="DM Sans Medium"/>
              <a:ea typeface="DM Sans Medium"/>
              <a:cs typeface="DM Sans Medium"/>
              <a:sym typeface="DM Sans Medium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500"/>
              <a:buFont typeface="DM Sans Medium"/>
              <a:buChar char="●"/>
            </a:pPr>
            <a:r>
              <a:rPr lang="en" sz="1500">
                <a:latin typeface="DM Sans Medium"/>
                <a:ea typeface="DM Sans Medium"/>
                <a:cs typeface="DM Sans Medium"/>
                <a:sym typeface="DM Sans Medium"/>
              </a:rPr>
              <a:t>Model parameters</a:t>
            </a:r>
            <a:endParaRPr sz="1500">
              <a:latin typeface="DM Sans Medium"/>
              <a:ea typeface="DM Sans Medium"/>
              <a:cs typeface="DM Sans Medium"/>
              <a:sym typeface="DM Sans Medium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DM Sans Medium"/>
              <a:buChar char="●"/>
            </a:pPr>
            <a:r>
              <a:rPr lang="en" sz="1500">
                <a:latin typeface="DM Sans Medium"/>
                <a:ea typeface="DM Sans Medium"/>
                <a:cs typeface="DM Sans Medium"/>
                <a:sym typeface="DM Sans Medium"/>
              </a:rPr>
              <a:t>Model optimizer</a:t>
            </a:r>
            <a:endParaRPr sz="1500">
              <a:latin typeface="DM Sans Medium"/>
              <a:ea typeface="DM Sans Medium"/>
              <a:cs typeface="DM Sans Medium"/>
              <a:sym typeface="DM Sans Medium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DM Sans Medium"/>
              <a:buChar char="●"/>
            </a:pPr>
            <a:r>
              <a:rPr lang="en" sz="1500">
                <a:latin typeface="DM Sans Medium"/>
                <a:ea typeface="DM Sans Medium"/>
                <a:cs typeface="DM Sans Medium"/>
                <a:sym typeface="DM Sans Medium"/>
              </a:rPr>
              <a:t>Model gradient </a:t>
            </a:r>
            <a:endParaRPr sz="1500">
              <a:latin typeface="DM Sans Medium"/>
              <a:ea typeface="DM Sans Medium"/>
              <a:cs typeface="DM Sans Medium"/>
              <a:sym typeface="DM Sans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sp>
        <p:nvSpPr>
          <p:cNvPr id="505" name="Google Shape;505;p89"/>
          <p:cNvSpPr txBox="1"/>
          <p:nvPr>
            <p:ph type="title"/>
          </p:nvPr>
        </p:nvSpPr>
        <p:spPr>
          <a:xfrm>
            <a:off x="202050" y="102125"/>
            <a:ext cx="8649600" cy="74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Why does it take more memory and time to </a:t>
            </a:r>
            <a:r>
              <a:rPr b="1" i="1" lang="en" sz="2400" u="sng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train</a:t>
            </a:r>
            <a:r>
              <a:rPr b="1" lang="en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a LLM?</a:t>
            </a:r>
            <a:endParaRPr b="1" sz="24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ransition spd="slow">
    <p:push/>
  </p:transition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CFAFA"/>
        </a:solidFill>
      </p:bgPr>
    </p:bg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90"/>
          <p:cNvSpPr txBox="1"/>
          <p:nvPr/>
        </p:nvSpPr>
        <p:spPr>
          <a:xfrm>
            <a:off x="205950" y="762550"/>
            <a:ext cx="4989300" cy="43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latin typeface="DM Sans Medium"/>
                <a:ea typeface="DM Sans Medium"/>
                <a:cs typeface="DM Sans Medium"/>
                <a:sym typeface="DM Sans Medium"/>
              </a:rPr>
              <a:t>TRAINING</a:t>
            </a:r>
            <a:endParaRPr sz="1500">
              <a:latin typeface="DM Sans Medium"/>
              <a:ea typeface="DM Sans Medium"/>
              <a:cs typeface="DM Sans Medium"/>
              <a:sym typeface="DM Sans Medium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500"/>
              <a:buFont typeface="DM Sans Medium"/>
              <a:buChar char="●"/>
            </a:pPr>
            <a:r>
              <a:rPr lang="en" sz="1500">
                <a:latin typeface="DM Sans Medium"/>
                <a:ea typeface="DM Sans Medium"/>
                <a:cs typeface="DM Sans Medium"/>
                <a:sym typeface="DM Sans Medium"/>
              </a:rPr>
              <a:t>Model parameters in FP16 → 2x the number of parameters</a:t>
            </a:r>
            <a:endParaRPr sz="1500">
              <a:latin typeface="DM Sans Medium"/>
              <a:ea typeface="DM Sans Medium"/>
              <a:cs typeface="DM Sans Medium"/>
              <a:sym typeface="DM Sans Medium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DM Sans Medium"/>
              <a:buChar char="●"/>
            </a:pPr>
            <a:r>
              <a:rPr lang="en" sz="1500">
                <a:latin typeface="DM Sans Medium"/>
                <a:ea typeface="DM Sans Medium"/>
                <a:cs typeface="DM Sans Medium"/>
                <a:sym typeface="DM Sans Medium"/>
              </a:rPr>
              <a:t>Model Gradients in FP16 → 2x the number of parameters</a:t>
            </a:r>
            <a:endParaRPr sz="1500">
              <a:latin typeface="DM Sans Medium"/>
              <a:ea typeface="DM Sans Medium"/>
              <a:cs typeface="DM Sans Medium"/>
              <a:sym typeface="DM Sans Medium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DM Sans Medium"/>
              <a:buChar char="●"/>
            </a:pPr>
            <a:r>
              <a:rPr lang="en" sz="1500">
                <a:latin typeface="DM Sans Medium"/>
                <a:ea typeface="DM Sans Medium"/>
                <a:cs typeface="DM Sans Medium"/>
                <a:sym typeface="DM Sans Medium"/>
              </a:rPr>
              <a:t>Optimizer State [Adam, all in FP32] → 12x the number of parameters</a:t>
            </a:r>
            <a:endParaRPr sz="1500">
              <a:latin typeface="DM Sans Medium"/>
              <a:ea typeface="DM Sans Medium"/>
              <a:cs typeface="DM Sans Medium"/>
              <a:sym typeface="DM Sans Medium"/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DM Sans Medium"/>
              <a:buChar char="○"/>
            </a:pPr>
            <a:r>
              <a:rPr lang="en" sz="1500">
                <a:latin typeface="DM Sans Medium"/>
                <a:ea typeface="DM Sans Medium"/>
                <a:cs typeface="DM Sans Medium"/>
                <a:sym typeface="DM Sans Medium"/>
              </a:rPr>
              <a:t>Model copy in FP32 </a:t>
            </a:r>
            <a:r>
              <a:rPr lang="en" sz="1500">
                <a:latin typeface="DM Sans Medium"/>
                <a:ea typeface="DM Sans Medium"/>
                <a:cs typeface="DM Sans Medium"/>
                <a:sym typeface="DM Sans Medium"/>
              </a:rPr>
              <a:t>→ 4x the number of parameters</a:t>
            </a:r>
            <a:endParaRPr sz="1500">
              <a:latin typeface="DM Sans Medium"/>
              <a:ea typeface="DM Sans Medium"/>
              <a:cs typeface="DM Sans Medium"/>
              <a:sym typeface="DM Sans Medium"/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DM Sans Medium"/>
              <a:buChar char="○"/>
            </a:pPr>
            <a:r>
              <a:rPr lang="en" sz="1500">
                <a:latin typeface="DM Sans Medium"/>
                <a:ea typeface="DM Sans Medium"/>
                <a:cs typeface="DM Sans Medium"/>
                <a:sym typeface="DM Sans Medium"/>
              </a:rPr>
              <a:t>Momentum → 4x the number of parameters</a:t>
            </a:r>
            <a:endParaRPr sz="1500">
              <a:latin typeface="DM Sans Medium"/>
              <a:ea typeface="DM Sans Medium"/>
              <a:cs typeface="DM Sans Medium"/>
              <a:sym typeface="DM Sans Medium"/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DM Sans Medium"/>
              <a:buChar char="○"/>
            </a:pPr>
            <a:r>
              <a:rPr lang="en" sz="1500">
                <a:latin typeface="DM Sans Medium"/>
                <a:ea typeface="DM Sans Medium"/>
                <a:cs typeface="DM Sans Medium"/>
                <a:sym typeface="DM Sans Medium"/>
              </a:rPr>
              <a:t>Variance → 4x the number of parameters</a:t>
            </a:r>
            <a:endParaRPr sz="1500">
              <a:latin typeface="DM Sans Medium"/>
              <a:ea typeface="DM Sans Medium"/>
              <a:cs typeface="DM Sans Medium"/>
              <a:sym typeface="DM Sans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latin typeface="DM Sans Medium"/>
                <a:ea typeface="DM Sans Medium"/>
                <a:cs typeface="DM Sans Medium"/>
                <a:sym typeface="DM Sans Medium"/>
              </a:rPr>
              <a:t>See also </a:t>
            </a:r>
            <a:r>
              <a:rPr lang="en" sz="1500" u="sng">
                <a:solidFill>
                  <a:schemeClr val="hlink"/>
                </a:solidFill>
                <a:latin typeface="DM Sans Medium"/>
                <a:ea typeface="DM Sans Medium"/>
                <a:cs typeface="DM Sans Medium"/>
                <a:sym typeface="DM Sans Medium"/>
                <a:hlinkClick r:id="rId3"/>
              </a:rPr>
              <a:t>https://d2l.ai/chapter_optimization/adam.html</a:t>
            </a:r>
            <a:r>
              <a:rPr lang="en" sz="1500">
                <a:latin typeface="DM Sans Medium"/>
                <a:ea typeface="DM Sans Medium"/>
                <a:cs typeface="DM Sans Medium"/>
                <a:sym typeface="DM Sans Medium"/>
              </a:rPr>
              <a:t> for code examples</a:t>
            </a:r>
            <a:endParaRPr sz="1500">
              <a:latin typeface="DM Sans Medium"/>
              <a:ea typeface="DM Sans Medium"/>
              <a:cs typeface="DM Sans Medium"/>
              <a:sym typeface="DM Sans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500"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sp>
        <p:nvSpPr>
          <p:cNvPr id="511" name="Google Shape;511;p90"/>
          <p:cNvSpPr txBox="1"/>
          <p:nvPr>
            <p:ph type="title"/>
          </p:nvPr>
        </p:nvSpPr>
        <p:spPr>
          <a:xfrm>
            <a:off x="202050" y="102125"/>
            <a:ext cx="8649600" cy="74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What is stored in GPU Memory?</a:t>
            </a:r>
            <a:endParaRPr b="1" sz="24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12" name="Google Shape;512;p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51850" y="996425"/>
            <a:ext cx="3339750" cy="2311649"/>
          </a:xfrm>
          <a:prstGeom prst="rect">
            <a:avLst/>
          </a:prstGeom>
          <a:noFill/>
          <a:ln>
            <a:noFill/>
          </a:ln>
        </p:spPr>
      </p:pic>
      <p:sp>
        <p:nvSpPr>
          <p:cNvPr id="513" name="Google Shape;513;p90"/>
          <p:cNvSpPr txBox="1"/>
          <p:nvPr/>
        </p:nvSpPr>
        <p:spPr>
          <a:xfrm>
            <a:off x="5144250" y="936025"/>
            <a:ext cx="1305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500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momentum</a:t>
            </a:r>
            <a:endParaRPr sz="1500">
              <a:solidFill>
                <a:schemeClr val="dk1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sp>
        <p:nvSpPr>
          <p:cNvPr id="514" name="Google Shape;514;p90"/>
          <p:cNvSpPr txBox="1"/>
          <p:nvPr/>
        </p:nvSpPr>
        <p:spPr>
          <a:xfrm>
            <a:off x="5271125" y="1211975"/>
            <a:ext cx="1305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500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variance</a:t>
            </a:r>
            <a:endParaRPr sz="1500">
              <a:solidFill>
                <a:schemeClr val="dk1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sp>
        <p:nvSpPr>
          <p:cNvPr id="515" name="Google Shape;515;p90"/>
          <p:cNvSpPr txBox="1"/>
          <p:nvPr/>
        </p:nvSpPr>
        <p:spPr>
          <a:xfrm>
            <a:off x="8132000" y="1522250"/>
            <a:ext cx="1305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500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gradient g</a:t>
            </a:r>
            <a:endParaRPr sz="1500">
              <a:solidFill>
                <a:schemeClr val="dk1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sp>
        <p:nvSpPr>
          <p:cNvPr id="516" name="Google Shape;516;p90"/>
          <p:cNvSpPr txBox="1"/>
          <p:nvPr/>
        </p:nvSpPr>
        <p:spPr>
          <a:xfrm>
            <a:off x="4980325" y="1995425"/>
            <a:ext cx="1305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500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weights w</a:t>
            </a:r>
            <a:endParaRPr sz="1500">
              <a:solidFill>
                <a:schemeClr val="dk1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sp>
        <p:nvSpPr>
          <p:cNvPr id="517" name="Google Shape;517;p90"/>
          <p:cNvSpPr txBox="1"/>
          <p:nvPr/>
        </p:nvSpPr>
        <p:spPr>
          <a:xfrm>
            <a:off x="5821725" y="3460475"/>
            <a:ext cx="30000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5"/>
              </a:rPr>
              <a:t>https://discuss.pytorch.org/t/how-adam-optimizer-influence-the-learning-rate/168543</a:t>
            </a:r>
            <a:r>
              <a:rPr lang="en"/>
              <a:t> from the original Adam paper</a:t>
            </a:r>
            <a:endParaRPr/>
          </a:p>
        </p:txBody>
      </p:sp>
    </p:spTree>
  </p:cSld>
  <p:clrMapOvr>
    <a:masterClrMapping/>
  </p:clrMapOvr>
  <p:transition spd="slow">
    <p:push/>
  </p:transition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CFAFA"/>
        </a:solidFill>
      </p:bgPr>
    </p:bg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91"/>
          <p:cNvSpPr txBox="1"/>
          <p:nvPr/>
        </p:nvSpPr>
        <p:spPr>
          <a:xfrm>
            <a:off x="205950" y="682175"/>
            <a:ext cx="8708100" cy="7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latin typeface="DM Sans Medium"/>
                <a:ea typeface="DM Sans Medium"/>
                <a:cs typeface="DM Sans Medium"/>
                <a:sym typeface="DM Sans Medium"/>
              </a:rPr>
              <a:t>This is the simplest way to train a model using many GPUs. </a:t>
            </a:r>
            <a:r>
              <a:rPr b="1" lang="en" sz="1500" u="sng">
                <a:latin typeface="DM Sans"/>
                <a:ea typeface="DM Sans"/>
                <a:cs typeface="DM Sans"/>
                <a:sym typeface="DM Sans"/>
              </a:rPr>
              <a:t>Data</a:t>
            </a:r>
            <a:r>
              <a:rPr lang="en" sz="1500">
                <a:latin typeface="DM Sans Medium"/>
                <a:ea typeface="DM Sans Medium"/>
                <a:cs typeface="DM Sans Medium"/>
                <a:sym typeface="DM Sans Medium"/>
              </a:rPr>
              <a:t> is split among the GPUs for efficient training. </a:t>
            </a:r>
            <a:r>
              <a:rPr b="1" lang="en" sz="1500" u="sng">
                <a:latin typeface="DM Sans"/>
                <a:ea typeface="DM Sans"/>
                <a:cs typeface="DM Sans"/>
                <a:sym typeface="DM Sans"/>
              </a:rPr>
              <a:t>Full model parameters</a:t>
            </a:r>
            <a:r>
              <a:rPr lang="en" sz="1500">
                <a:latin typeface="DM Sans Medium"/>
                <a:ea typeface="DM Sans Medium"/>
                <a:cs typeface="DM Sans Medium"/>
                <a:sym typeface="DM Sans Medium"/>
              </a:rPr>
              <a:t> are replicated on </a:t>
            </a:r>
            <a:r>
              <a:rPr b="1" lang="en" sz="1500" u="sng">
                <a:latin typeface="DM Sans"/>
                <a:ea typeface="DM Sans"/>
                <a:cs typeface="DM Sans"/>
                <a:sym typeface="DM Sans"/>
              </a:rPr>
              <a:t>every</a:t>
            </a:r>
            <a:r>
              <a:rPr lang="en" sz="1500">
                <a:latin typeface="DM Sans Medium"/>
                <a:ea typeface="DM Sans Medium"/>
                <a:cs typeface="DM Sans Medium"/>
                <a:sym typeface="DM Sans Medium"/>
              </a:rPr>
              <a:t> GPU</a:t>
            </a:r>
            <a:endParaRPr sz="1500">
              <a:latin typeface="DM Sans Medium"/>
              <a:ea typeface="DM Sans Medium"/>
              <a:cs typeface="DM Sans Medium"/>
              <a:sym typeface="DM Sans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500"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sp>
        <p:nvSpPr>
          <p:cNvPr id="523" name="Google Shape;523;p91"/>
          <p:cNvSpPr txBox="1"/>
          <p:nvPr>
            <p:ph type="title"/>
          </p:nvPr>
        </p:nvSpPr>
        <p:spPr>
          <a:xfrm>
            <a:off x="202050" y="102125"/>
            <a:ext cx="86496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Distributed </a:t>
            </a:r>
            <a:r>
              <a:rPr b="1" lang="en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Data Parallelism (DDP)</a:t>
            </a:r>
            <a:endParaRPr b="1" sz="24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24" name="Google Shape;524;p91"/>
          <p:cNvPicPr preferRelativeResize="0"/>
          <p:nvPr/>
        </p:nvPicPr>
        <p:blipFill rotWithShape="1">
          <a:blip r:embed="rId3">
            <a:alphaModFix/>
          </a:blip>
          <a:srcRect b="51182" l="0" r="21278" t="5485"/>
          <a:stretch/>
        </p:blipFill>
        <p:spPr>
          <a:xfrm>
            <a:off x="1579263" y="1499525"/>
            <a:ext cx="5520874" cy="3431025"/>
          </a:xfrm>
          <a:prstGeom prst="rect">
            <a:avLst/>
          </a:prstGeom>
          <a:noFill/>
          <a:ln>
            <a:noFill/>
          </a:ln>
        </p:spPr>
      </p:pic>
      <p:sp>
        <p:nvSpPr>
          <p:cNvPr id="525" name="Google Shape;525;p91"/>
          <p:cNvSpPr txBox="1"/>
          <p:nvPr/>
        </p:nvSpPr>
        <p:spPr>
          <a:xfrm>
            <a:off x="2495750" y="4804800"/>
            <a:ext cx="3687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4"/>
              </a:rPr>
              <a:t>https://engineering.fb.com/2021/07/15/open-source/fsdp/</a:t>
            </a:r>
            <a:endParaRPr sz="1000"/>
          </a:p>
        </p:txBody>
      </p:sp>
      <p:sp>
        <p:nvSpPr>
          <p:cNvPr id="526" name="Google Shape;526;p91"/>
          <p:cNvSpPr txBox="1"/>
          <p:nvPr/>
        </p:nvSpPr>
        <p:spPr>
          <a:xfrm>
            <a:off x="6004425" y="2772600"/>
            <a:ext cx="2542200" cy="6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500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The gradient has to be synced across all GPUs</a:t>
            </a:r>
            <a:endParaRPr sz="1500">
              <a:solidFill>
                <a:schemeClr val="dk1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sp>
        <p:nvSpPr>
          <p:cNvPr id="527" name="Google Shape;527;p91"/>
          <p:cNvSpPr txBox="1"/>
          <p:nvPr/>
        </p:nvSpPr>
        <p:spPr>
          <a:xfrm>
            <a:off x="1579275" y="1598750"/>
            <a:ext cx="820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500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GPU 1</a:t>
            </a:r>
            <a:endParaRPr sz="1500">
              <a:solidFill>
                <a:schemeClr val="dk1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sp>
        <p:nvSpPr>
          <p:cNvPr id="528" name="Google Shape;528;p91"/>
          <p:cNvSpPr txBox="1"/>
          <p:nvPr/>
        </p:nvSpPr>
        <p:spPr>
          <a:xfrm>
            <a:off x="1675250" y="4115325"/>
            <a:ext cx="820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500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GPU 2</a:t>
            </a:r>
            <a:endParaRPr sz="1500">
              <a:solidFill>
                <a:schemeClr val="dk1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</p:spTree>
  </p:cSld>
  <p:clrMapOvr>
    <a:masterClrMapping/>
  </p:clrMapOvr>
  <p:transition spd="slow">
    <p:push/>
  </p:transition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CFAFA"/>
        </a:solidFill>
      </p:bgPr>
    </p:bg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92"/>
          <p:cNvSpPr txBox="1"/>
          <p:nvPr>
            <p:ph type="title"/>
          </p:nvPr>
        </p:nvSpPr>
        <p:spPr>
          <a:xfrm>
            <a:off x="202050" y="102125"/>
            <a:ext cx="86496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Example: Memory Consumption during LLM training</a:t>
            </a:r>
            <a:endParaRPr b="1" sz="24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34" name="Google Shape;534;p92"/>
          <p:cNvSpPr txBox="1"/>
          <p:nvPr/>
        </p:nvSpPr>
        <p:spPr>
          <a:xfrm>
            <a:off x="4252800" y="4656700"/>
            <a:ext cx="48912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ZeRO: Memory Optimizations Toward Training Trillion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Parameter Models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See also: </a:t>
            </a:r>
            <a:r>
              <a:rPr lang="en" u="sng">
                <a:solidFill>
                  <a:schemeClr val="hlink"/>
                </a:solidFill>
                <a:hlinkClick r:id="rId3"/>
              </a:rPr>
              <a:t>How Fully Sharded Data Parallel (FSDP) works?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35" name="Google Shape;535;p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3988" y="604013"/>
            <a:ext cx="6657415" cy="4052674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92"/>
          <p:cNvSpPr txBox="1"/>
          <p:nvPr/>
        </p:nvSpPr>
        <p:spPr>
          <a:xfrm>
            <a:off x="7577025" y="604025"/>
            <a:ext cx="1672500" cy="6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500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Model size 7.5B parameters</a:t>
            </a:r>
            <a:endParaRPr sz="1500">
              <a:solidFill>
                <a:schemeClr val="dk1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cxnSp>
        <p:nvCxnSpPr>
          <p:cNvPr id="537" name="Google Shape;537;p92"/>
          <p:cNvCxnSpPr/>
          <p:nvPr/>
        </p:nvCxnSpPr>
        <p:spPr>
          <a:xfrm rot="10800000">
            <a:off x="6728125" y="944525"/>
            <a:ext cx="7602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38" name="Google Shape;538;p92"/>
          <p:cNvSpPr txBox="1"/>
          <p:nvPr/>
        </p:nvSpPr>
        <p:spPr>
          <a:xfrm>
            <a:off x="7323475" y="1445125"/>
            <a:ext cx="1672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500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shard optimizer</a:t>
            </a:r>
            <a:endParaRPr sz="1500">
              <a:solidFill>
                <a:schemeClr val="dk1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sp>
        <p:nvSpPr>
          <p:cNvPr id="539" name="Google Shape;539;p92"/>
          <p:cNvSpPr txBox="1"/>
          <p:nvPr/>
        </p:nvSpPr>
        <p:spPr>
          <a:xfrm>
            <a:off x="7399850" y="2020725"/>
            <a:ext cx="1672500" cy="6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500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shard optimizer + gradient</a:t>
            </a:r>
            <a:endParaRPr sz="1500">
              <a:solidFill>
                <a:schemeClr val="dk1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sp>
        <p:nvSpPr>
          <p:cNvPr id="540" name="Google Shape;540;p92"/>
          <p:cNvSpPr txBox="1"/>
          <p:nvPr/>
        </p:nvSpPr>
        <p:spPr>
          <a:xfrm>
            <a:off x="7399850" y="2918150"/>
            <a:ext cx="1672500" cy="9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500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shard optimizer + gradient + parameters</a:t>
            </a:r>
            <a:endParaRPr sz="1500">
              <a:solidFill>
                <a:schemeClr val="dk1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</p:spTree>
  </p:cSld>
  <p:clrMapOvr>
    <a:masterClrMapping/>
  </p:clrMapOvr>
  <p:transition spd="slow">
    <p:push/>
  </p:transition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CFAFA"/>
        </a:solidFill>
      </p:bgPr>
    </p:bg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93"/>
          <p:cNvSpPr txBox="1"/>
          <p:nvPr/>
        </p:nvSpPr>
        <p:spPr>
          <a:xfrm>
            <a:off x="205950" y="682175"/>
            <a:ext cx="8708100" cy="7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sp>
        <p:nvSpPr>
          <p:cNvPr id="546" name="Google Shape;546;p93"/>
          <p:cNvSpPr txBox="1"/>
          <p:nvPr>
            <p:ph type="title"/>
          </p:nvPr>
        </p:nvSpPr>
        <p:spPr>
          <a:xfrm>
            <a:off x="202050" y="102125"/>
            <a:ext cx="86496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 Word About CPUs, GPUs and FLOPs</a:t>
            </a:r>
            <a:endParaRPr b="1" sz="24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47" name="Google Shape;547;p93"/>
          <p:cNvSpPr txBox="1"/>
          <p:nvPr/>
        </p:nvSpPr>
        <p:spPr>
          <a:xfrm>
            <a:off x="205950" y="682175"/>
            <a:ext cx="8708100" cy="39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500">
                <a:latin typeface="DM Sans"/>
                <a:ea typeface="DM Sans"/>
                <a:cs typeface="DM Sans"/>
                <a:sym typeface="DM Sans"/>
              </a:rPr>
              <a:t>CPUs are general-purpose processors</a:t>
            </a:r>
            <a:r>
              <a:rPr lang="en" sz="1500">
                <a:latin typeface="DM Sans Medium"/>
                <a:ea typeface="DM Sans Medium"/>
                <a:cs typeface="DM Sans Medium"/>
                <a:sym typeface="DM Sans Medium"/>
              </a:rPr>
              <a:t> that can handle almost any type of calculation, less efficient at parallel processing. </a:t>
            </a:r>
            <a:endParaRPr sz="1500">
              <a:latin typeface="DM Sans Medium"/>
              <a:ea typeface="DM Sans Medium"/>
              <a:cs typeface="DM Sans Medium"/>
              <a:sym typeface="DM Sans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latin typeface="DM Sans Medium"/>
                <a:ea typeface="DM Sans Medium"/>
                <a:cs typeface="DM Sans Medium"/>
                <a:sym typeface="DM Sans Medium"/>
              </a:rPr>
              <a:t>GPUs, with their highly parallel architecture, are particularly well-suited for performing the </a:t>
            </a:r>
            <a:r>
              <a:rPr b="1" lang="en" sz="1500">
                <a:latin typeface="DM Sans"/>
                <a:ea typeface="DM Sans"/>
                <a:cs typeface="DM Sans"/>
                <a:sym typeface="DM Sans"/>
              </a:rPr>
              <a:t>massive number of floating-point calculations</a:t>
            </a:r>
            <a:r>
              <a:rPr lang="en" sz="1500">
                <a:latin typeface="DM Sans Medium"/>
                <a:ea typeface="DM Sans Medium"/>
                <a:cs typeface="DM Sans Medium"/>
                <a:sym typeface="DM Sans Medium"/>
              </a:rPr>
              <a:t> required for tasks like 3D rendering, machine learning, and scientific simulations. </a:t>
            </a:r>
            <a:endParaRPr sz="1500">
              <a:latin typeface="DM Sans Medium"/>
              <a:ea typeface="DM Sans Medium"/>
              <a:cs typeface="DM Sans Medium"/>
              <a:sym typeface="DM Sans Medium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500"/>
              <a:buFont typeface="DM Sans Medium"/>
              <a:buChar char="●"/>
            </a:pPr>
            <a:r>
              <a:rPr lang="en" sz="1500">
                <a:latin typeface="DM Sans Medium"/>
                <a:ea typeface="DM Sans Medium"/>
                <a:cs typeface="DM Sans Medium"/>
                <a:sym typeface="DM Sans Medium"/>
              </a:rPr>
              <a:t>When given a task, a GPU will divide it into thousands of smaller subtasks and process them concurrently, instead of serially.</a:t>
            </a:r>
            <a:endParaRPr sz="1500">
              <a:latin typeface="DM Sans Medium"/>
              <a:ea typeface="DM Sans Medium"/>
              <a:cs typeface="DM Sans Medium"/>
              <a:sym typeface="DM Sans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latin typeface="DM Sans Medium"/>
                <a:ea typeface="DM Sans Medium"/>
                <a:cs typeface="DM Sans Medium"/>
                <a:sym typeface="DM Sans Medium"/>
              </a:rPr>
              <a:t>FLOPS stands for "Floating-Point Operations Per Second" and is a measure of a computer's performance based on the number of floating-point arithmetic calculations its processor can perform within one second</a:t>
            </a:r>
            <a:endParaRPr sz="1500">
              <a:latin typeface="DM Sans Medium"/>
              <a:ea typeface="DM Sans Medium"/>
              <a:cs typeface="DM Sans Medium"/>
              <a:sym typeface="DM Sans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</p:spTree>
  </p:cSld>
  <p:clrMapOvr>
    <a:masterClrMapping/>
  </p:clrMapOvr>
  <p:transition spd="slow">
    <p:push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40"/>
          <p:cNvSpPr txBox="1"/>
          <p:nvPr/>
        </p:nvSpPr>
        <p:spPr>
          <a:xfrm>
            <a:off x="1392128" y="2252400"/>
            <a:ext cx="6484500" cy="6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Part 1: LLM Overview</a:t>
            </a:r>
            <a:endParaRPr sz="3700">
              <a:solidFill>
                <a:schemeClr val="lt2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</p:spTree>
  </p:cSld>
  <p:clrMapOvr>
    <a:masterClrMapping/>
  </p:clrMapOvr>
  <p:transition spd="slow">
    <p:push/>
  </p:transition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CFAFA"/>
        </a:solidFill>
      </p:bgPr>
    </p:bg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" name="Google Shape;552;p94"/>
          <p:cNvPicPr preferRelativeResize="0"/>
          <p:nvPr/>
        </p:nvPicPr>
        <p:blipFill rotWithShape="1">
          <a:blip r:embed="rId3">
            <a:alphaModFix/>
          </a:blip>
          <a:srcRect b="5787" l="0" r="0" t="10579"/>
          <a:stretch/>
        </p:blipFill>
        <p:spPr>
          <a:xfrm>
            <a:off x="4150021" y="0"/>
            <a:ext cx="499398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53" name="Google Shape;553;p94"/>
          <p:cNvSpPr txBox="1"/>
          <p:nvPr>
            <p:ph type="title"/>
          </p:nvPr>
        </p:nvSpPr>
        <p:spPr>
          <a:xfrm>
            <a:off x="202050" y="102125"/>
            <a:ext cx="38007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Why is “</a:t>
            </a:r>
            <a:r>
              <a:rPr b="1" lang="en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FLOPs” a useful metric for LLMs?</a:t>
            </a:r>
            <a:endParaRPr b="1" sz="24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54" name="Google Shape;554;p94"/>
          <p:cNvSpPr txBox="1"/>
          <p:nvPr/>
        </p:nvSpPr>
        <p:spPr>
          <a:xfrm>
            <a:off x="518950" y="4516350"/>
            <a:ext cx="3000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https://blog.heim.xyz/flop-for-quantity-flop-s-for-performance/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5" name="Google Shape;555;p94"/>
          <p:cNvSpPr txBox="1"/>
          <p:nvPr/>
        </p:nvSpPr>
        <p:spPr>
          <a:xfrm>
            <a:off x="202050" y="1108875"/>
            <a:ext cx="3508500" cy="26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latin typeface="DM Sans Medium"/>
                <a:ea typeface="DM Sans Medium"/>
                <a:cs typeface="DM Sans Medium"/>
                <a:sym typeface="DM Sans Medium"/>
              </a:rPr>
              <a:t>FLOPS = compute!</a:t>
            </a:r>
            <a:endParaRPr sz="1500">
              <a:latin typeface="DM Sans Medium"/>
              <a:ea typeface="DM Sans Medium"/>
              <a:cs typeface="DM Sans Medium"/>
              <a:sym typeface="DM Sans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latin typeface="DM Sans Medium"/>
                <a:ea typeface="DM Sans Medium"/>
                <a:cs typeface="DM Sans Medium"/>
                <a:sym typeface="DM Sans Medium"/>
              </a:rPr>
              <a:t>FLOPS is a function of both data amount and model size</a:t>
            </a:r>
            <a:endParaRPr sz="1500">
              <a:latin typeface="DM Sans Medium"/>
              <a:ea typeface="DM Sans Medium"/>
              <a:cs typeface="DM Sans Medium"/>
              <a:sym typeface="DM Sans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500">
                <a:latin typeface="DM Sans Medium"/>
                <a:ea typeface="DM Sans Medium"/>
                <a:cs typeface="DM Sans Medium"/>
                <a:sym typeface="DM Sans Medium"/>
              </a:rPr>
              <a:t>In 2023, we are in the in the 100 billion petaFLOP range (1e26 FLOPs)</a:t>
            </a:r>
            <a:endParaRPr sz="1500"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</p:spTree>
  </p:cSld>
  <p:clrMapOvr>
    <a:masterClrMapping/>
  </p:clrMapOvr>
  <p:transition spd="slow">
    <p:push/>
  </p:transition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CFAFA"/>
        </a:solidFill>
      </p:bgPr>
    </p:bg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95"/>
          <p:cNvSpPr txBox="1"/>
          <p:nvPr>
            <p:ph type="title"/>
          </p:nvPr>
        </p:nvSpPr>
        <p:spPr>
          <a:xfrm>
            <a:off x="202050" y="102125"/>
            <a:ext cx="86496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Serving</a:t>
            </a:r>
            <a:endParaRPr b="1" sz="24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61" name="Google Shape;561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8463" y="321925"/>
            <a:ext cx="5356769" cy="4234673"/>
          </a:xfrm>
          <a:prstGeom prst="rect">
            <a:avLst/>
          </a:prstGeom>
          <a:noFill/>
          <a:ln>
            <a:noFill/>
          </a:ln>
        </p:spPr>
      </p:pic>
      <p:sp>
        <p:nvSpPr>
          <p:cNvPr id="562" name="Google Shape;562;p95"/>
          <p:cNvSpPr txBox="1"/>
          <p:nvPr/>
        </p:nvSpPr>
        <p:spPr>
          <a:xfrm>
            <a:off x="1528500" y="4627975"/>
            <a:ext cx="6087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https://www.anyscale.com/blog/num-every-llm-developer-should-know</a:t>
            </a:r>
            <a:endParaRPr/>
          </a:p>
        </p:txBody>
      </p:sp>
    </p:spTree>
  </p:cSld>
  <p:clrMapOvr>
    <a:masterClrMapping/>
  </p:clrMapOvr>
  <p:transition spd="slow">
    <p:push/>
  </p:transition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96"/>
          <p:cNvSpPr txBox="1"/>
          <p:nvPr/>
        </p:nvSpPr>
        <p:spPr>
          <a:xfrm>
            <a:off x="1392128" y="2252400"/>
            <a:ext cx="6484500" cy="6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Part 3: Building with LLMs</a:t>
            </a:r>
            <a:endParaRPr sz="3700">
              <a:solidFill>
                <a:schemeClr val="lt2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</p:spTree>
  </p:cSld>
  <p:clrMapOvr>
    <a:masterClrMapping/>
  </p:clrMapOvr>
  <p:transition spd="slow">
    <p:push/>
  </p:transition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CFAFA"/>
        </a:solidFill>
      </p:bgPr>
    </p:bg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97"/>
          <p:cNvSpPr txBox="1"/>
          <p:nvPr>
            <p:ph type="title"/>
          </p:nvPr>
        </p:nvSpPr>
        <p:spPr>
          <a:xfrm>
            <a:off x="202050" y="102125"/>
            <a:ext cx="86496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Vector Embeddings</a:t>
            </a:r>
            <a:endParaRPr b="1" sz="24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73" name="Google Shape;573;p97"/>
          <p:cNvSpPr txBox="1"/>
          <p:nvPr/>
        </p:nvSpPr>
        <p:spPr>
          <a:xfrm>
            <a:off x="1498050" y="4682200"/>
            <a:ext cx="6147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https://qdrant.tech/articles/what-are-embeddings/</a:t>
            </a:r>
            <a:endParaRPr/>
          </a:p>
        </p:txBody>
      </p:sp>
      <p:pic>
        <p:nvPicPr>
          <p:cNvPr id="574" name="Google Shape;574;p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756425"/>
            <a:ext cx="8265108" cy="37733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CFAFA"/>
        </a:solidFill>
      </p:bgPr>
    </p:bg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98"/>
          <p:cNvSpPr txBox="1"/>
          <p:nvPr/>
        </p:nvSpPr>
        <p:spPr>
          <a:xfrm>
            <a:off x="205950" y="682175"/>
            <a:ext cx="5630700" cy="39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500"/>
              <a:buFont typeface="DM Sans Medium"/>
              <a:buChar char="●"/>
            </a:pPr>
            <a:r>
              <a:rPr lang="en" sz="1500">
                <a:latin typeface="DM Sans Medium"/>
                <a:ea typeface="DM Sans Medium"/>
                <a:cs typeface="DM Sans Medium"/>
                <a:sym typeface="DM Sans Medium"/>
              </a:rPr>
              <a:t>Vector databases store embeddings and allow you to search over embeddings</a:t>
            </a:r>
            <a:endParaRPr sz="1500">
              <a:latin typeface="DM Sans Medium"/>
              <a:ea typeface="DM Sans Medium"/>
              <a:cs typeface="DM Sans Medium"/>
              <a:sym typeface="DM Sans Medium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500"/>
              <a:buFont typeface="DM Sans Medium"/>
              <a:buChar char="●"/>
            </a:pPr>
            <a:r>
              <a:rPr lang="en" sz="1500">
                <a:latin typeface="DM Sans Medium"/>
                <a:ea typeface="DM Sans Medium"/>
                <a:cs typeface="DM Sans Medium"/>
                <a:sym typeface="DM Sans Medium"/>
              </a:rPr>
              <a:t>How do you efficiently store and search over billions of embeddings?</a:t>
            </a:r>
            <a:endParaRPr sz="1500">
              <a:latin typeface="DM Sans Medium"/>
              <a:ea typeface="DM Sans Medium"/>
              <a:cs typeface="DM Sans Medium"/>
              <a:sym typeface="DM Sans Medium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500"/>
              <a:buFont typeface="DM Sans Medium"/>
              <a:buChar char="●"/>
            </a:pPr>
            <a:r>
              <a:rPr lang="en" sz="1500">
                <a:latin typeface="DM Sans Medium"/>
                <a:ea typeface="DM Sans Medium"/>
                <a:cs typeface="DM Sans Medium"/>
                <a:sym typeface="DM Sans Medium"/>
              </a:rPr>
              <a:t>How do you handle updating the vectors in your vector database?</a:t>
            </a:r>
            <a:endParaRPr sz="1500">
              <a:latin typeface="DM Sans Medium"/>
              <a:ea typeface="DM Sans Medium"/>
              <a:cs typeface="DM Sans Medium"/>
              <a:sym typeface="DM Sans Medium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500"/>
              <a:buFont typeface="DM Sans Medium"/>
              <a:buChar char="●"/>
            </a:pPr>
            <a:r>
              <a:rPr lang="en" sz="1500">
                <a:latin typeface="DM Sans Medium"/>
                <a:ea typeface="DM Sans Medium"/>
                <a:cs typeface="DM Sans Medium"/>
                <a:sym typeface="DM Sans Medium"/>
              </a:rPr>
              <a:t>Example:</a:t>
            </a:r>
            <a:endParaRPr sz="1500">
              <a:latin typeface="DM Sans Medium"/>
              <a:ea typeface="DM Sans Medium"/>
              <a:cs typeface="DM Sans Medium"/>
              <a:sym typeface="DM Sans Medium"/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DM Sans Medium"/>
              <a:buChar char="○"/>
            </a:pPr>
            <a:r>
              <a:rPr lang="en" sz="1500">
                <a:latin typeface="DM Sans Medium"/>
                <a:ea typeface="DM Sans Medium"/>
                <a:cs typeface="DM Sans Medium"/>
                <a:sym typeface="DM Sans Medium"/>
              </a:rPr>
              <a:t>Search over Github issues</a:t>
            </a:r>
            <a:endParaRPr sz="1500">
              <a:latin typeface="DM Sans Medium"/>
              <a:ea typeface="DM Sans Medium"/>
              <a:cs typeface="DM Sans Medium"/>
              <a:sym typeface="DM Sans Medium"/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500"/>
              <a:buFont typeface="DM Sans Medium"/>
              <a:buChar char="○"/>
            </a:pPr>
            <a:r>
              <a:rPr lang="en" sz="1500">
                <a:latin typeface="DM Sans Medium"/>
                <a:ea typeface="DM Sans Medium"/>
                <a:cs typeface="DM Sans Medium"/>
                <a:sym typeface="DM Sans Medium"/>
              </a:rPr>
              <a:t>Search for images that look like you</a:t>
            </a:r>
            <a:endParaRPr sz="1500">
              <a:latin typeface="DM Sans Medium"/>
              <a:ea typeface="DM Sans Medium"/>
              <a:cs typeface="DM Sans Medium"/>
              <a:sym typeface="DM Sans Medium"/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500"/>
              <a:buFont typeface="DM Sans Medium"/>
              <a:buChar char="○"/>
            </a:pPr>
            <a:r>
              <a:rPr lang="en" sz="1500">
                <a:latin typeface="DM Sans Medium"/>
                <a:ea typeface="DM Sans Medium"/>
                <a:cs typeface="DM Sans Medium"/>
                <a:sym typeface="DM Sans Medium"/>
              </a:rPr>
              <a:t>Search for songs must similar to your music taste</a:t>
            </a:r>
            <a:endParaRPr sz="1500"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sp>
        <p:nvSpPr>
          <p:cNvPr id="580" name="Google Shape;580;p98"/>
          <p:cNvSpPr txBox="1"/>
          <p:nvPr>
            <p:ph type="title"/>
          </p:nvPr>
        </p:nvSpPr>
        <p:spPr>
          <a:xfrm>
            <a:off x="202050" y="102125"/>
            <a:ext cx="86496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Vector Database</a:t>
            </a:r>
            <a:endParaRPr b="1" sz="24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81" name="Google Shape;581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63552" y="2256675"/>
            <a:ext cx="1985850" cy="1984752"/>
          </a:xfrm>
          <a:prstGeom prst="rect">
            <a:avLst/>
          </a:prstGeom>
          <a:noFill/>
          <a:ln>
            <a:noFill/>
          </a:ln>
        </p:spPr>
      </p:pic>
      <p:pic>
        <p:nvPicPr>
          <p:cNvPr id="582" name="Google Shape;582;p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91350" y="254423"/>
            <a:ext cx="2158050" cy="147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CFAFA"/>
        </a:solidFill>
      </p:bgPr>
    </p:bg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99"/>
          <p:cNvSpPr txBox="1"/>
          <p:nvPr>
            <p:ph type="title"/>
          </p:nvPr>
        </p:nvSpPr>
        <p:spPr>
          <a:xfrm>
            <a:off x="202050" y="102125"/>
            <a:ext cx="86496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Semantic Search</a:t>
            </a:r>
            <a:endParaRPr b="1" sz="24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88" name="Google Shape;588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46750"/>
            <a:ext cx="8839200" cy="33928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CFAFA"/>
        </a:solidFill>
      </p:bgPr>
    </p:bg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100"/>
          <p:cNvSpPr txBox="1"/>
          <p:nvPr/>
        </p:nvSpPr>
        <p:spPr>
          <a:xfrm>
            <a:off x="205950" y="682175"/>
            <a:ext cx="8708100" cy="39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500"/>
              <a:buFont typeface="DM Sans Medium"/>
              <a:buChar char="●"/>
            </a:pPr>
            <a:r>
              <a:t/>
            </a:r>
            <a:endParaRPr sz="1500">
              <a:latin typeface="DM Sans Medium"/>
              <a:ea typeface="DM Sans Medium"/>
              <a:cs typeface="DM Sans Medium"/>
              <a:sym typeface="DM Sans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sp>
        <p:nvSpPr>
          <p:cNvPr id="594" name="Google Shape;594;p100"/>
          <p:cNvSpPr txBox="1"/>
          <p:nvPr>
            <p:ph type="title"/>
          </p:nvPr>
        </p:nvSpPr>
        <p:spPr>
          <a:xfrm>
            <a:off x="202050" y="102125"/>
            <a:ext cx="86496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Retrieval Augmented Generation (RAG)</a:t>
            </a:r>
            <a:endParaRPr b="1" sz="24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95" name="Google Shape;595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4813" y="847725"/>
            <a:ext cx="8334375" cy="3448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CFAFA"/>
        </a:solidFill>
      </p:bgPr>
    </p:bg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101"/>
          <p:cNvSpPr txBox="1"/>
          <p:nvPr>
            <p:ph type="title"/>
          </p:nvPr>
        </p:nvSpPr>
        <p:spPr>
          <a:xfrm>
            <a:off x="202050" y="102125"/>
            <a:ext cx="86496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Langchain</a:t>
            </a:r>
            <a:endParaRPr b="1" sz="24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01" name="Google Shape;601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56425"/>
            <a:ext cx="8839200" cy="3767100"/>
          </a:xfrm>
          <a:prstGeom prst="rect">
            <a:avLst/>
          </a:prstGeom>
          <a:noFill/>
          <a:ln>
            <a:noFill/>
          </a:ln>
        </p:spPr>
      </p:pic>
      <p:sp>
        <p:nvSpPr>
          <p:cNvPr id="602" name="Google Shape;602;p101"/>
          <p:cNvSpPr txBox="1"/>
          <p:nvPr/>
        </p:nvSpPr>
        <p:spPr>
          <a:xfrm>
            <a:off x="4001775" y="4728350"/>
            <a:ext cx="5006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https://python.langchain.com/docs/use_cases/tool_use/</a:t>
            </a:r>
            <a:endParaRPr/>
          </a:p>
        </p:txBody>
      </p:sp>
    </p:spTree>
  </p:cSld>
  <p:clrMapOvr>
    <a:masterClrMapping/>
  </p:clrMapOvr>
  <p:transition spd="slow">
    <p:push/>
  </p:transition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CFAFA"/>
        </a:solidFill>
      </p:bgPr>
    </p:bg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102"/>
          <p:cNvSpPr txBox="1"/>
          <p:nvPr>
            <p:ph type="title"/>
          </p:nvPr>
        </p:nvSpPr>
        <p:spPr>
          <a:xfrm>
            <a:off x="202050" y="102125"/>
            <a:ext cx="86496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Langchain</a:t>
            </a:r>
            <a:endParaRPr b="1" sz="24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608" name="Google Shape;608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1025" y="604025"/>
            <a:ext cx="7981950" cy="4124325"/>
          </a:xfrm>
          <a:prstGeom prst="rect">
            <a:avLst/>
          </a:prstGeom>
          <a:noFill/>
          <a:ln>
            <a:noFill/>
          </a:ln>
        </p:spPr>
      </p:pic>
      <p:sp>
        <p:nvSpPr>
          <p:cNvPr id="609" name="Google Shape;609;p102"/>
          <p:cNvSpPr txBox="1"/>
          <p:nvPr/>
        </p:nvSpPr>
        <p:spPr>
          <a:xfrm>
            <a:off x="4001775" y="4728350"/>
            <a:ext cx="5006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https://python.langchain.com/docs/use_cases/tool_use/</a:t>
            </a:r>
            <a:endParaRPr/>
          </a:p>
        </p:txBody>
      </p:sp>
    </p:spTree>
  </p:cSld>
  <p:clrMapOvr>
    <a:masterClrMapping/>
  </p:clrMapOvr>
  <p:transition spd="slow">
    <p:push/>
  </p:transition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CFAFA"/>
        </a:solidFill>
      </p:bgPr>
    </p:bg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103"/>
          <p:cNvSpPr txBox="1"/>
          <p:nvPr/>
        </p:nvSpPr>
        <p:spPr>
          <a:xfrm>
            <a:off x="205950" y="604025"/>
            <a:ext cx="8708100" cy="46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Font typeface="Poppins"/>
              <a:buChar char="●"/>
            </a:pPr>
            <a:r>
              <a:rPr lang="en" sz="1300">
                <a:latin typeface="Poppins"/>
                <a:ea typeface="Poppins"/>
                <a:cs typeface="Poppins"/>
                <a:sym typeface="Poppins"/>
              </a:rPr>
              <a:t>Blog post: </a:t>
            </a:r>
            <a:r>
              <a:rPr lang="en" sz="1300" u="sng">
                <a:solidFill>
                  <a:srgbClr val="1155CC"/>
                </a:solidFill>
                <a:latin typeface="Poppins"/>
                <a:ea typeface="Poppins"/>
                <a:cs typeface="Poppins"/>
                <a:sym typeface="Poppi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The Illustrated Transformer</a:t>
            </a:r>
            <a:r>
              <a:rPr lang="en" sz="1300">
                <a:latin typeface="Poppins"/>
                <a:ea typeface="Poppins"/>
                <a:cs typeface="Poppins"/>
                <a:sym typeface="Poppins"/>
              </a:rPr>
              <a:t> Jay Alammar, 2018</a:t>
            </a:r>
            <a:endParaRPr i="1" sz="1300">
              <a:latin typeface="Poppins"/>
              <a:ea typeface="Poppins"/>
              <a:cs typeface="Poppins"/>
              <a:sym typeface="Poppins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Poppins"/>
              <a:buChar char="●"/>
            </a:pPr>
            <a:r>
              <a:rPr lang="en" sz="1300">
                <a:latin typeface="Poppins"/>
                <a:ea typeface="Poppins"/>
                <a:cs typeface="Poppins"/>
                <a:sym typeface="Poppins"/>
              </a:rPr>
              <a:t>Blog post: </a:t>
            </a:r>
            <a:r>
              <a:rPr lang="en" sz="1300" u="sng">
                <a:solidFill>
                  <a:srgbClr val="1155CC"/>
                </a:solidFill>
                <a:latin typeface="Poppins"/>
                <a:ea typeface="Poppins"/>
                <a:cs typeface="Poppins"/>
                <a:sym typeface="Poppi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The Bitter Lesson</a:t>
            </a:r>
            <a:r>
              <a:rPr lang="en" sz="1300">
                <a:latin typeface="Poppins"/>
                <a:ea typeface="Poppins"/>
                <a:cs typeface="Poppins"/>
                <a:sym typeface="Poppins"/>
              </a:rPr>
              <a:t> (Richard Sutton 2019)</a:t>
            </a:r>
            <a:endParaRPr sz="1300">
              <a:latin typeface="Poppins"/>
              <a:ea typeface="Poppins"/>
              <a:cs typeface="Poppins"/>
              <a:sym typeface="Poppins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Poppins"/>
              <a:buChar char="●"/>
            </a:pPr>
            <a:r>
              <a:rPr lang="en" sz="1300">
                <a:latin typeface="Poppins"/>
                <a:ea typeface="Poppins"/>
                <a:cs typeface="Poppins"/>
                <a:sym typeface="Poppins"/>
              </a:rPr>
              <a:t>Blog post: </a:t>
            </a:r>
            <a:r>
              <a:rPr lang="en" sz="1300" u="sng">
                <a:solidFill>
                  <a:srgbClr val="1155CC"/>
                </a:solidFill>
                <a:latin typeface="Poppins"/>
                <a:ea typeface="Poppins"/>
                <a:cs typeface="Poppins"/>
                <a:sym typeface="Poppin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Alpaca: A Strong, Replicable Instruction-Following Model</a:t>
            </a:r>
            <a:r>
              <a:rPr lang="en" sz="1300">
                <a:latin typeface="Poppins"/>
                <a:ea typeface="Poppins"/>
                <a:cs typeface="Poppins"/>
                <a:sym typeface="Poppins"/>
              </a:rPr>
              <a:t> Taori, Gulrajani, Zhang et al. 2023</a:t>
            </a:r>
            <a:endParaRPr sz="1300">
              <a:latin typeface="Poppins"/>
              <a:ea typeface="Poppins"/>
              <a:cs typeface="Poppins"/>
              <a:sym typeface="Poppins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Poppins"/>
              <a:buChar char="●"/>
            </a:pPr>
            <a:r>
              <a:rPr lang="en" sz="1300">
                <a:latin typeface="Poppins"/>
                <a:ea typeface="Poppins"/>
                <a:cs typeface="Poppins"/>
                <a:sym typeface="Poppins"/>
              </a:rPr>
              <a:t>Blog post: </a:t>
            </a:r>
            <a:r>
              <a:rPr lang="en" sz="1300" u="sng">
                <a:solidFill>
                  <a:srgbClr val="1155CC"/>
                </a:solidFill>
                <a:latin typeface="Poppins"/>
                <a:ea typeface="Poppins"/>
                <a:cs typeface="Poppins"/>
                <a:sym typeface="Poppins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Why we should train smaller LLMs on more tokens</a:t>
            </a:r>
            <a:r>
              <a:rPr lang="en" sz="1300">
                <a:latin typeface="Poppins"/>
                <a:ea typeface="Poppins"/>
                <a:cs typeface="Poppins"/>
                <a:sym typeface="Poppins"/>
              </a:rPr>
              <a:t> (Harm de Vries, July 2023)</a:t>
            </a:r>
            <a:endParaRPr sz="1300">
              <a:latin typeface="Poppins"/>
              <a:ea typeface="Poppins"/>
              <a:cs typeface="Poppins"/>
              <a:sym typeface="Poppins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Poppins"/>
              <a:buChar char="●"/>
            </a:pPr>
            <a:r>
              <a:rPr lang="en" sz="1300">
                <a:latin typeface="Poppins"/>
                <a:ea typeface="Poppins"/>
                <a:cs typeface="Poppins"/>
                <a:sym typeface="Poppins"/>
              </a:rPr>
              <a:t>Blog post: </a:t>
            </a:r>
            <a:r>
              <a:rPr lang="en" sz="1300" u="sng">
                <a:solidFill>
                  <a:srgbClr val="1155CC"/>
                </a:solidFill>
                <a:latin typeface="Poppins"/>
                <a:ea typeface="Poppins"/>
                <a:cs typeface="Poppins"/>
                <a:sym typeface="Poppins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Google Gemini Eats The World – Gemini Smashes GPT-4 By 5X, The GPU-Poors</a:t>
            </a:r>
            <a:r>
              <a:rPr lang="en" sz="1300">
                <a:latin typeface="Poppins"/>
                <a:ea typeface="Poppins"/>
                <a:cs typeface="Poppins"/>
                <a:sym typeface="Poppins"/>
              </a:rPr>
              <a:t> Dylan Patel, Semi Analysis Newsletter</a:t>
            </a:r>
            <a:endParaRPr sz="1300">
              <a:latin typeface="Poppins"/>
              <a:ea typeface="Poppins"/>
              <a:cs typeface="Poppins"/>
              <a:sym typeface="Poppins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Poppins"/>
              <a:buChar char="●"/>
            </a:pPr>
            <a:r>
              <a:rPr lang="en" sz="1300">
                <a:latin typeface="Poppins"/>
                <a:ea typeface="Poppins"/>
                <a:cs typeface="Poppins"/>
                <a:sym typeface="Poppins"/>
              </a:rPr>
              <a:t>Blog post: </a:t>
            </a:r>
            <a:r>
              <a:rPr lang="en" sz="1300" u="sng">
                <a:solidFill>
                  <a:srgbClr val="1155CC"/>
                </a:solidFill>
                <a:latin typeface="Poppins"/>
                <a:ea typeface="Poppins"/>
                <a:cs typeface="Poppins"/>
                <a:sym typeface="Poppins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Illustrating Reinforcement Learning from Human Feedback (RLHF)</a:t>
            </a:r>
            <a:endParaRPr sz="1300">
              <a:latin typeface="Poppins"/>
              <a:ea typeface="Poppins"/>
              <a:cs typeface="Poppins"/>
              <a:sym typeface="Poppins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Poppins"/>
              <a:buChar char="●"/>
            </a:pPr>
            <a:r>
              <a:rPr lang="en" sz="1300">
                <a:latin typeface="Poppins"/>
                <a:ea typeface="Poppins"/>
                <a:cs typeface="Poppins"/>
                <a:sym typeface="Poppins"/>
              </a:rPr>
              <a:t>Repo: https://minitorch.github.io/</a:t>
            </a:r>
            <a:endParaRPr sz="1300">
              <a:latin typeface="Poppins"/>
              <a:ea typeface="Poppins"/>
              <a:cs typeface="Poppins"/>
              <a:sym typeface="Poppins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Poppins"/>
              <a:buChar char="●"/>
            </a:pPr>
            <a:r>
              <a:rPr lang="en" sz="1300">
                <a:latin typeface="Poppins"/>
                <a:ea typeface="Poppins"/>
                <a:cs typeface="Poppins"/>
                <a:sym typeface="Poppins"/>
              </a:rPr>
              <a:t>Repo: </a:t>
            </a:r>
            <a:r>
              <a:rPr lang="en" sz="1300" u="sng">
                <a:solidFill>
                  <a:srgbClr val="1155CC"/>
                </a:solidFill>
                <a:latin typeface="Poppins"/>
                <a:ea typeface="Poppins"/>
                <a:cs typeface="Poppins"/>
                <a:sym typeface="Poppins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RL4LMs</a:t>
            </a:r>
            <a:endParaRPr sz="1300">
              <a:latin typeface="Poppins"/>
              <a:ea typeface="Poppins"/>
              <a:cs typeface="Poppins"/>
              <a:sym typeface="Poppins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Poppins"/>
              <a:buChar char="●"/>
            </a:pPr>
            <a:r>
              <a:rPr lang="en" sz="1300">
                <a:latin typeface="Poppins"/>
                <a:ea typeface="Poppins"/>
                <a:cs typeface="Poppins"/>
                <a:sym typeface="Poppins"/>
              </a:rPr>
              <a:t>Youtube: </a:t>
            </a:r>
            <a:r>
              <a:rPr lang="en" sz="1300" u="sng">
                <a:solidFill>
                  <a:srgbClr val="1155CC"/>
                </a:solidFill>
                <a:latin typeface="Poppins"/>
                <a:ea typeface="Poppins"/>
                <a:cs typeface="Poppins"/>
                <a:sym typeface="Poppins"/>
                <a:hlinkClick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Developing Llama 2 | Angela Fan</a:t>
            </a:r>
            <a:r>
              <a:rPr lang="en" sz="1300">
                <a:latin typeface="Poppins"/>
                <a:ea typeface="Poppins"/>
                <a:cs typeface="Poppins"/>
                <a:sym typeface="Poppins"/>
              </a:rPr>
              <a:t> (October 5, 2023)</a:t>
            </a:r>
            <a:endParaRPr sz="1300">
              <a:latin typeface="Poppins"/>
              <a:ea typeface="Poppins"/>
              <a:cs typeface="Poppins"/>
              <a:sym typeface="Poppins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Poppins"/>
              <a:buChar char="●"/>
            </a:pPr>
            <a:r>
              <a:rPr lang="en" sz="1300">
                <a:latin typeface="Poppins"/>
                <a:ea typeface="Poppins"/>
                <a:cs typeface="Poppins"/>
                <a:sym typeface="Poppins"/>
              </a:rPr>
              <a:t>RAG blogpost from LangChain and/or LlamaIndex TBD</a:t>
            </a:r>
            <a:endParaRPr sz="1300">
              <a:latin typeface="Poppins"/>
              <a:ea typeface="Poppins"/>
              <a:cs typeface="Poppins"/>
              <a:sym typeface="Poppins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Poppins"/>
              <a:buChar char="●"/>
            </a:pPr>
            <a:r>
              <a:rPr lang="en" sz="1300" u="sng">
                <a:solidFill>
                  <a:srgbClr val="1155CC"/>
                </a:solidFill>
                <a:latin typeface="Poppins"/>
                <a:ea typeface="Poppins"/>
                <a:cs typeface="Poppins"/>
                <a:sym typeface="Poppins"/>
                <a:hlinkClick r:id="rId1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Report of the 1st Workshop on Generative AI and Law</a:t>
            </a:r>
            <a:r>
              <a:rPr lang="en" sz="1300">
                <a:latin typeface="Poppins"/>
                <a:ea typeface="Poppins"/>
                <a:cs typeface="Poppins"/>
                <a:sym typeface="Poppins"/>
              </a:rPr>
              <a:t> Katherine Lee et al. 2023</a:t>
            </a:r>
            <a:endParaRPr sz="1300">
              <a:latin typeface="Poppins"/>
              <a:ea typeface="Poppins"/>
              <a:cs typeface="Poppins"/>
              <a:sym typeface="Poppins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Poppins"/>
              <a:buChar char="●"/>
            </a:pPr>
            <a:r>
              <a:rPr lang="en" sz="1300">
                <a:latin typeface="Poppins"/>
                <a:ea typeface="Poppins"/>
                <a:cs typeface="Poppins"/>
                <a:sym typeface="Poppins"/>
              </a:rPr>
              <a:t>Blogpost on prompt attacks: </a:t>
            </a:r>
            <a:r>
              <a:rPr lang="en" sz="1300" u="sng">
                <a:solidFill>
                  <a:srgbClr val="1155CC"/>
                </a:solidFill>
                <a:latin typeface="Poppins"/>
                <a:ea typeface="Poppins"/>
                <a:cs typeface="Poppins"/>
                <a:sym typeface="Poppins"/>
                <a:hlinkClick r:id="rId1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Extracting Training Data from ChatGPT</a:t>
            </a:r>
            <a:r>
              <a:rPr lang="en" sz="1300">
                <a:latin typeface="Poppins"/>
                <a:ea typeface="Poppins"/>
                <a:cs typeface="Poppins"/>
                <a:sym typeface="Poppins"/>
              </a:rPr>
              <a:t> (with accompanying paper by Nasr, Carlini et al. 2023) </a:t>
            </a:r>
            <a:r>
              <a:rPr i="1" lang="en" sz="1300">
                <a:latin typeface="Poppins"/>
                <a:ea typeface="Poppins"/>
                <a:cs typeface="Poppins"/>
                <a:sym typeface="Poppins"/>
              </a:rPr>
              <a:t>This blogpost that accompanies an academic paper highlights a recent approach for “jailbreaking” GPT4</a:t>
            </a:r>
            <a:endParaRPr i="1" sz="1300">
              <a:latin typeface="Poppins"/>
              <a:ea typeface="Poppins"/>
              <a:cs typeface="Poppins"/>
              <a:sym typeface="Poppins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Poppins"/>
              <a:buChar char="●"/>
            </a:pPr>
            <a:r>
              <a:rPr lang="en" sz="1300">
                <a:latin typeface="Poppins"/>
                <a:ea typeface="Poppins"/>
                <a:cs typeface="Poppins"/>
                <a:sym typeface="Poppins"/>
              </a:rPr>
              <a:t>Linden Li </a:t>
            </a:r>
            <a:r>
              <a:rPr lang="en" sz="1300" u="sng">
                <a:solidFill>
                  <a:srgbClr val="1155CC"/>
                </a:solidFill>
                <a:latin typeface="Poppins"/>
                <a:ea typeface="Poppins"/>
                <a:cs typeface="Poppins"/>
                <a:sym typeface="Poppins"/>
                <a:hlinkClick r:id="rId1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inference slides</a:t>
            </a:r>
            <a:r>
              <a:rPr lang="en" sz="1300">
                <a:latin typeface="Poppins"/>
                <a:ea typeface="Poppins"/>
                <a:cs typeface="Poppins"/>
                <a:sym typeface="Poppins"/>
              </a:rPr>
              <a:t> (How to serve LLMs)</a:t>
            </a:r>
            <a:endParaRPr sz="1300">
              <a:latin typeface="Poppins"/>
              <a:ea typeface="Poppins"/>
              <a:cs typeface="Poppins"/>
              <a:sym typeface="Poppins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Poppins"/>
              <a:buChar char="●"/>
            </a:pPr>
            <a:r>
              <a:rPr lang="en" sz="1300" u="sng">
                <a:solidFill>
                  <a:srgbClr val="1155CC"/>
                </a:solidFill>
                <a:latin typeface="Poppins"/>
                <a:ea typeface="Poppins"/>
                <a:cs typeface="Poppins"/>
                <a:sym typeface="Poppins"/>
                <a:hlinkClick r:id="rId1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How Fully Sharded Data Parallel (FSDP) works?</a:t>
            </a:r>
            <a:endParaRPr sz="1300">
              <a:latin typeface="Poppins"/>
              <a:ea typeface="Poppins"/>
              <a:cs typeface="Poppins"/>
              <a:sym typeface="Poppins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Poppins"/>
              <a:buChar char="●"/>
            </a:pPr>
            <a:r>
              <a:rPr lang="en" sz="1300" u="sng">
                <a:solidFill>
                  <a:srgbClr val="1155CC"/>
                </a:solidFill>
                <a:latin typeface="Poppins"/>
                <a:ea typeface="Poppins"/>
                <a:cs typeface="Poppins"/>
                <a:sym typeface="Poppins"/>
                <a:hlinkClick r:id="rId1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Mistral 7B’s secrets: a talk by Guillaume Lample</a:t>
            </a:r>
            <a:endParaRPr sz="1700"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615" name="Google Shape;615;p103"/>
          <p:cNvSpPr txBox="1"/>
          <p:nvPr>
            <p:ph type="title"/>
          </p:nvPr>
        </p:nvSpPr>
        <p:spPr>
          <a:xfrm>
            <a:off x="202050" y="102125"/>
            <a:ext cx="86496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Miscellaneous Resources</a:t>
            </a:r>
            <a:endParaRPr b="1" sz="24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ransition spd="slow">
    <p:push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CFAFA"/>
        </a:solid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41"/>
          <p:cNvSpPr txBox="1"/>
          <p:nvPr/>
        </p:nvSpPr>
        <p:spPr>
          <a:xfrm>
            <a:off x="205950" y="682175"/>
            <a:ext cx="4039200" cy="42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latin typeface="DM Sans Medium"/>
                <a:ea typeface="DM Sans Medium"/>
                <a:cs typeface="DM Sans Medium"/>
                <a:sym typeface="DM Sans Medium"/>
              </a:rPr>
              <a:t>Proprietary (closed source) LLMs:</a:t>
            </a:r>
            <a:endParaRPr sz="1500">
              <a:latin typeface="DM Sans Medium"/>
              <a:ea typeface="DM Sans Medium"/>
              <a:cs typeface="DM Sans Medium"/>
              <a:sym typeface="DM Sans Medium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500"/>
              <a:buFont typeface="DM Sans Medium"/>
              <a:buChar char="●"/>
            </a:pPr>
            <a:r>
              <a:rPr lang="en" sz="1500">
                <a:latin typeface="DM Sans Medium"/>
                <a:ea typeface="DM Sans Medium"/>
                <a:cs typeface="DM Sans Medium"/>
                <a:sym typeface="DM Sans Medium"/>
              </a:rPr>
              <a:t>ChatGPT, GPT4 (OpenAI)</a:t>
            </a:r>
            <a:endParaRPr sz="1500">
              <a:latin typeface="DM Sans Medium"/>
              <a:ea typeface="DM Sans Medium"/>
              <a:cs typeface="DM Sans Medium"/>
              <a:sym typeface="DM Sans Medium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DM Sans Medium"/>
              <a:buChar char="●"/>
            </a:pPr>
            <a:r>
              <a:rPr lang="en" sz="1500">
                <a:latin typeface="DM Sans Medium"/>
                <a:ea typeface="DM Sans Medium"/>
                <a:cs typeface="DM Sans Medium"/>
                <a:sym typeface="DM Sans Medium"/>
              </a:rPr>
              <a:t>Claude (Anthropic)</a:t>
            </a:r>
            <a:endParaRPr sz="1500">
              <a:latin typeface="DM Sans Medium"/>
              <a:ea typeface="DM Sans Medium"/>
              <a:cs typeface="DM Sans Medium"/>
              <a:sym typeface="DM Sans Medium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DM Sans Medium"/>
              <a:buChar char="●"/>
            </a:pPr>
            <a:r>
              <a:rPr lang="en" sz="1500">
                <a:latin typeface="DM Sans Medium"/>
                <a:ea typeface="DM Sans Medium"/>
                <a:cs typeface="DM Sans Medium"/>
                <a:sym typeface="DM Sans Medium"/>
              </a:rPr>
              <a:t>Gemini (Google)</a:t>
            </a:r>
            <a:endParaRPr sz="1500">
              <a:latin typeface="DM Sans Medium"/>
              <a:ea typeface="DM Sans Medium"/>
              <a:cs typeface="DM Sans Medium"/>
              <a:sym typeface="DM Sans Medium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DM Sans Medium"/>
              <a:buChar char="●"/>
            </a:pPr>
            <a:r>
              <a:rPr lang="en" sz="1500">
                <a:latin typeface="DM Sans Medium"/>
                <a:ea typeface="DM Sans Medium"/>
                <a:cs typeface="DM Sans Medium"/>
                <a:sym typeface="DM Sans Medium"/>
              </a:rPr>
              <a:t>Pi (Inflection)</a:t>
            </a:r>
            <a:endParaRPr sz="1500">
              <a:latin typeface="DM Sans Medium"/>
              <a:ea typeface="DM Sans Medium"/>
              <a:cs typeface="DM Sans Medium"/>
              <a:sym typeface="DM Sans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latin typeface="DM Sans Medium"/>
                <a:ea typeface="DM Sans Medium"/>
                <a:cs typeface="DM Sans Medium"/>
                <a:sym typeface="DM Sans Medium"/>
              </a:rPr>
              <a:t>Open Source LLMs</a:t>
            </a:r>
            <a:endParaRPr sz="1500">
              <a:latin typeface="DM Sans Medium"/>
              <a:ea typeface="DM Sans Medium"/>
              <a:cs typeface="DM Sans Medium"/>
              <a:sym typeface="DM Sans Medium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600"/>
              <a:buFont typeface="DM Sans Medium"/>
              <a:buChar char="●"/>
            </a:pPr>
            <a:r>
              <a:rPr lang="en" sz="1500">
                <a:latin typeface="DM Sans Medium"/>
                <a:ea typeface="DM Sans Medium"/>
                <a:cs typeface="DM Sans Medium"/>
                <a:sym typeface="DM Sans Medium"/>
              </a:rPr>
              <a:t>LLama-7B, 13B, 70B (Meta)</a:t>
            </a:r>
            <a:endParaRPr sz="1500">
              <a:latin typeface="DM Sans Medium"/>
              <a:ea typeface="DM Sans Medium"/>
              <a:cs typeface="DM Sans Medium"/>
              <a:sym typeface="DM Sans Medium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DM Sans Medium"/>
              <a:buChar char="●"/>
            </a:pPr>
            <a:r>
              <a:rPr lang="en" sz="1500">
                <a:latin typeface="DM Sans Medium"/>
                <a:ea typeface="DM Sans Medium"/>
                <a:cs typeface="DM Sans Medium"/>
                <a:sym typeface="DM Sans Medium"/>
              </a:rPr>
              <a:t>Command-R (Cohere)</a:t>
            </a:r>
            <a:endParaRPr sz="1500">
              <a:latin typeface="DM Sans Medium"/>
              <a:ea typeface="DM Sans Medium"/>
              <a:cs typeface="DM Sans Medium"/>
              <a:sym typeface="DM Sans Medium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DM Sans Medium"/>
              <a:buChar char="●"/>
            </a:pPr>
            <a:r>
              <a:rPr lang="en" sz="1500">
                <a:latin typeface="DM Sans Medium"/>
                <a:ea typeface="DM Sans Medium"/>
                <a:cs typeface="DM Sans Medium"/>
                <a:sym typeface="DM Sans Medium"/>
              </a:rPr>
              <a:t>DBRX (Databricks)</a:t>
            </a:r>
            <a:endParaRPr sz="1500">
              <a:latin typeface="DM Sans Medium"/>
              <a:ea typeface="DM Sans Medium"/>
              <a:cs typeface="DM Sans Medium"/>
              <a:sym typeface="DM Sans Medium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DM Sans Medium"/>
              <a:buChar char="●"/>
            </a:pPr>
            <a:r>
              <a:rPr lang="en" sz="1500">
                <a:latin typeface="DM Sans Medium"/>
                <a:ea typeface="DM Sans Medium"/>
                <a:cs typeface="DM Sans Medium"/>
                <a:sym typeface="DM Sans Medium"/>
              </a:rPr>
              <a:t>Mistral (Mistral AI)</a:t>
            </a:r>
            <a:endParaRPr sz="1500">
              <a:latin typeface="DM Sans Medium"/>
              <a:ea typeface="DM Sans Medium"/>
              <a:cs typeface="DM Sans Medium"/>
              <a:sym typeface="DM Sans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latin typeface="DM Sans Medium"/>
                <a:ea typeface="DM Sans Medium"/>
                <a:cs typeface="DM Sans Medium"/>
                <a:sym typeface="DM Sans Medium"/>
              </a:rPr>
              <a:t>…</a:t>
            </a:r>
            <a:endParaRPr sz="1500">
              <a:latin typeface="DM Sans Medium"/>
              <a:ea typeface="DM Sans Medium"/>
              <a:cs typeface="DM Sans Medium"/>
              <a:sym typeface="DM Sans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latin typeface="DM Sans Medium"/>
                <a:ea typeface="DM Sans Medium"/>
                <a:cs typeface="DM Sans Medium"/>
                <a:sym typeface="DM Sans Medium"/>
              </a:rPr>
              <a:t>BERT, T5, </a:t>
            </a:r>
            <a:r>
              <a:rPr b="1" lang="en" sz="1500">
                <a:latin typeface="DM Sans"/>
                <a:ea typeface="DM Sans"/>
                <a:cs typeface="DM Sans"/>
                <a:sym typeface="DM Sans"/>
              </a:rPr>
              <a:t>GPT2</a:t>
            </a:r>
            <a:r>
              <a:rPr lang="en" sz="1500">
                <a:latin typeface="DM Sans Medium"/>
                <a:ea typeface="DM Sans Medium"/>
                <a:cs typeface="DM Sans Medium"/>
                <a:sym typeface="DM Sans Medium"/>
              </a:rPr>
              <a:t>, OPT, Pythia</a:t>
            </a:r>
            <a:endParaRPr sz="1500">
              <a:latin typeface="DM Sans Medium"/>
              <a:ea typeface="DM Sans Medium"/>
              <a:cs typeface="DM Sans Medium"/>
              <a:sym typeface="DM Sans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500">
                <a:latin typeface="DM Sans Medium"/>
                <a:ea typeface="DM Sans Medium"/>
                <a:cs typeface="DM Sans Medium"/>
                <a:sym typeface="DM Sans Medium"/>
              </a:rPr>
              <a:t>…</a:t>
            </a:r>
            <a:endParaRPr sz="1500"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sp>
        <p:nvSpPr>
          <p:cNvPr id="156" name="Google Shape;156;p41"/>
          <p:cNvSpPr txBox="1"/>
          <p:nvPr>
            <p:ph type="title"/>
          </p:nvPr>
        </p:nvSpPr>
        <p:spPr>
          <a:xfrm>
            <a:off x="202050" y="102125"/>
            <a:ext cx="86496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What we mean when we talk about LLMs</a:t>
            </a:r>
            <a:endParaRPr b="1" sz="24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57" name="Google Shape;157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1988" y="604037"/>
            <a:ext cx="1492449" cy="840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28999" y="1192403"/>
            <a:ext cx="1761326" cy="9892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64425" y="1924250"/>
            <a:ext cx="1761325" cy="98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73725" y="2844150"/>
            <a:ext cx="2077108" cy="98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41"/>
          <p:cNvPicPr preferRelativeResize="0"/>
          <p:nvPr/>
        </p:nvPicPr>
        <p:blipFill rotWithShape="1">
          <a:blip r:embed="rId7">
            <a:alphaModFix/>
          </a:blip>
          <a:srcRect b="26061" l="11529" r="15499" t="28297"/>
          <a:stretch/>
        </p:blipFill>
        <p:spPr>
          <a:xfrm>
            <a:off x="4572000" y="3752075"/>
            <a:ext cx="2387538" cy="840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4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136398" y="4298625"/>
            <a:ext cx="2274549" cy="75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CFAFA"/>
        </a:solidFill>
      </p:bgPr>
    </p:bg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104"/>
          <p:cNvSpPr txBox="1"/>
          <p:nvPr/>
        </p:nvSpPr>
        <p:spPr>
          <a:xfrm>
            <a:off x="205950" y="604025"/>
            <a:ext cx="8708100" cy="46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Font typeface="Poppins"/>
              <a:buChar char="●"/>
            </a:pP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ML Collective Deep Learning: Classics and Trends </a:t>
            </a:r>
            <a:r>
              <a:rPr lang="en" sz="1100" u="sng">
                <a:solidFill>
                  <a:srgbClr val="1155CC"/>
                </a:solidFill>
                <a:latin typeface="Poppins"/>
                <a:ea typeface="Poppins"/>
                <a:cs typeface="Poppins"/>
                <a:sym typeface="Poppi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https://mlcollective.org/dlct/</a:t>
            </a: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. This is an open reading group that has weekly high quality talks. This is a great resource for up-to-date research, and has a strong community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Poppins"/>
              <a:buChar char="●"/>
            </a:pP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ML Research Newsletter by Sebastian Ruder (Google Research) </a:t>
            </a:r>
            <a:r>
              <a:rPr lang="en" sz="1100" u="sng">
                <a:solidFill>
                  <a:srgbClr val="1155CC"/>
                </a:solidFill>
                <a:latin typeface="Poppins"/>
                <a:ea typeface="Poppins"/>
                <a:cs typeface="Poppins"/>
                <a:sym typeface="Poppi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https://www.ruder.io/nlp-news/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Poppins"/>
              <a:buChar char="●"/>
            </a:pP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HuggingFace NLP course: </a:t>
            </a:r>
            <a:r>
              <a:rPr lang="en" sz="1100" u="sng">
                <a:solidFill>
                  <a:srgbClr val="1155CC"/>
                </a:solidFill>
                <a:latin typeface="Poppins"/>
                <a:ea typeface="Poppins"/>
                <a:cs typeface="Poppins"/>
                <a:sym typeface="Poppin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https://huggingface.co/learn/nlp-course/chapter1/1</a:t>
            </a: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i="1" lang="en" sz="1100">
                <a:latin typeface="Poppins"/>
                <a:ea typeface="Poppins"/>
                <a:cs typeface="Poppins"/>
                <a:sym typeface="Poppins"/>
              </a:rPr>
              <a:t>This is a great resource for learning how to use HuggingFace’s libraries. </a:t>
            </a:r>
            <a:endParaRPr i="1" sz="1100">
              <a:latin typeface="Poppins"/>
              <a:ea typeface="Poppins"/>
              <a:cs typeface="Poppins"/>
              <a:sym typeface="Poppins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Poppins"/>
              <a:buChar char="●"/>
            </a:pP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Cohere LLM course: </a:t>
            </a:r>
            <a:r>
              <a:rPr lang="en" sz="1100" u="sng">
                <a:solidFill>
                  <a:srgbClr val="1155CC"/>
                </a:solidFill>
                <a:latin typeface="Poppins"/>
                <a:ea typeface="Poppins"/>
                <a:cs typeface="Poppins"/>
                <a:sym typeface="Poppins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https://docs.cohere.com/docs/llmu</a:t>
            </a: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i="1" lang="en" sz="1100">
                <a:latin typeface="Poppins"/>
                <a:ea typeface="Poppins"/>
                <a:cs typeface="Poppins"/>
                <a:sym typeface="Poppins"/>
              </a:rPr>
              <a:t>This is a gentle introduction to LLMs with Cohere’s API.</a:t>
            </a:r>
            <a:endParaRPr i="1" sz="1100">
              <a:latin typeface="Poppins"/>
              <a:ea typeface="Poppins"/>
              <a:cs typeface="Poppins"/>
              <a:sym typeface="Poppins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Poppins"/>
              <a:buChar char="●"/>
            </a:pP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A hacker’s Guide to LLMs (Jeremy Howard) </a:t>
            </a:r>
            <a:r>
              <a:rPr lang="en" sz="1100" u="sng">
                <a:solidFill>
                  <a:srgbClr val="1155CC"/>
                </a:solidFill>
                <a:latin typeface="Poppins"/>
                <a:ea typeface="Poppins"/>
                <a:cs typeface="Poppins"/>
                <a:sym typeface="Poppins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https://x.com/jeremyphoward/status/1707188542768865725?s=20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Poppins"/>
              <a:buChar char="●"/>
            </a:pP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Visualization of the GPT/Transformer architecture </a:t>
            </a:r>
            <a:r>
              <a:rPr lang="en" sz="1100" u="sng">
                <a:solidFill>
                  <a:srgbClr val="1155CC"/>
                </a:solidFill>
                <a:latin typeface="Poppins"/>
                <a:ea typeface="Poppins"/>
                <a:cs typeface="Poppins"/>
                <a:sym typeface="Poppins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https://bbycroft.net/llm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Poppins"/>
              <a:buChar char="●"/>
            </a:pPr>
            <a:r>
              <a:rPr lang="en" sz="1100" u="sng">
                <a:solidFill>
                  <a:srgbClr val="1155CC"/>
                </a:solidFill>
                <a:latin typeface="Poppins"/>
                <a:ea typeface="Poppins"/>
                <a:cs typeface="Poppins"/>
                <a:sym typeface="Poppins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 189/289A Introduction to Machine Learning Spring 2023</a:t>
            </a: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 (notes and youtube lectures)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Poppins"/>
              <a:buChar char="●"/>
            </a:pP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Llama2: </a:t>
            </a:r>
            <a:r>
              <a:rPr lang="en" sz="1100" u="sng">
                <a:solidFill>
                  <a:srgbClr val="1155CC"/>
                </a:solidFill>
                <a:latin typeface="Poppins"/>
                <a:ea typeface="Poppins"/>
                <a:cs typeface="Poppins"/>
                <a:sym typeface="Poppins"/>
                <a:hlinkClick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https://arxiv.org/pdf/2307.09288.pdf</a:t>
            </a: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 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Poppins"/>
              <a:buChar char="●"/>
            </a:pP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Computational cost blog posts - Training: </a:t>
            </a:r>
            <a:r>
              <a:rPr lang="en" sz="1100" u="sng">
                <a:solidFill>
                  <a:srgbClr val="1155CC"/>
                </a:solidFill>
                <a:latin typeface="Poppins"/>
                <a:ea typeface="Poppins"/>
                <a:cs typeface="Poppins"/>
                <a:sym typeface="Poppins"/>
                <a:hlinkClick r:id="rId1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https://blog.eleuther.ai/transformer-math/</a:t>
            </a: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 and Inference: </a:t>
            </a:r>
            <a:r>
              <a:rPr lang="en" sz="1100" u="sng">
                <a:solidFill>
                  <a:srgbClr val="1155CC"/>
                </a:solidFill>
                <a:latin typeface="Poppins"/>
                <a:ea typeface="Poppins"/>
                <a:cs typeface="Poppins"/>
                <a:sym typeface="Poppins"/>
                <a:hlinkClick r:id="rId1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https://kipp.ly/transformer-inference-arithmetic/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Poppins"/>
              <a:buChar char="●"/>
            </a:pP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Model parallelism: </a:t>
            </a:r>
            <a:r>
              <a:rPr lang="en" sz="1100" u="sng">
                <a:solidFill>
                  <a:srgbClr val="1155CC"/>
                </a:solidFill>
                <a:latin typeface="Poppins"/>
                <a:ea typeface="Poppins"/>
                <a:cs typeface="Poppins"/>
                <a:sym typeface="Poppins"/>
                <a:hlinkClick r:id="rId1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https://huggingface.co/docs/transformers/v4.15.0/parallelism</a:t>
            </a: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 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Poppins"/>
              <a:buChar char="●"/>
            </a:pP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Speculative decoding: </a:t>
            </a:r>
            <a:r>
              <a:rPr lang="en" sz="1100" u="sng">
                <a:solidFill>
                  <a:srgbClr val="1155CC"/>
                </a:solidFill>
                <a:latin typeface="Poppins"/>
                <a:ea typeface="Poppins"/>
                <a:cs typeface="Poppins"/>
                <a:sym typeface="Poppins"/>
                <a:hlinkClick r:id="rId1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https://arxiv.org/pdf/2211.17192.pdf</a:t>
            </a: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 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Poppins"/>
              <a:buChar char="●"/>
            </a:pP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Roger Grosse’s course (with slides and readings) </a:t>
            </a:r>
            <a:r>
              <a:rPr lang="en" sz="1100" u="sng">
                <a:solidFill>
                  <a:srgbClr val="1155CC"/>
                </a:solidFill>
                <a:latin typeface="Poppins"/>
                <a:ea typeface="Poppins"/>
                <a:cs typeface="Poppins"/>
                <a:sym typeface="Poppins"/>
                <a:hlinkClick r:id="rId1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CSC2541 Winter 2022: Topics in Machine Learning: Neural Net Training Dynamics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Poppins"/>
              <a:buChar char="●"/>
            </a:pP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Ana Marasović’s course (with slides and youtube links): </a:t>
            </a:r>
            <a:r>
              <a:rPr lang="en" sz="1100" u="sng">
                <a:solidFill>
                  <a:srgbClr val="1155CC"/>
                </a:solidFill>
                <a:latin typeface="Poppins"/>
                <a:ea typeface="Poppins"/>
                <a:cs typeface="Poppins"/>
                <a:sym typeface="Poppins"/>
                <a:hlinkClick r:id="rId1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CS 6966/5966, Fall 2023 Local Explanations for Deep Learning Models</a:t>
            </a: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 (University of Utah) 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Poppins"/>
              <a:buChar char="●"/>
            </a:pPr>
            <a:r>
              <a:rPr lang="en" sz="1100" u="sng">
                <a:solidFill>
                  <a:srgbClr val="1155CC"/>
                </a:solidFill>
                <a:latin typeface="Poppins"/>
                <a:ea typeface="Poppins"/>
                <a:cs typeface="Poppins"/>
                <a:sym typeface="Poppins"/>
                <a:hlinkClick r:id="rId1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Modern language models refute Chomsky’s approach to language</a:t>
            </a: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 Steven T. Piantadosi </a:t>
            </a:r>
            <a:r>
              <a:rPr i="1" lang="en" sz="1100">
                <a:latin typeface="Poppins"/>
                <a:ea typeface="Poppins"/>
                <a:cs typeface="Poppins"/>
                <a:sym typeface="Poppins"/>
              </a:rPr>
              <a:t>This is a great article that explains how recent progress in LLMs completely upends classic (Chomskyan) linguistics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Poppins"/>
              <a:buChar char="●"/>
            </a:pPr>
            <a:r>
              <a:rPr lang="en" sz="1100" u="sng">
                <a:solidFill>
                  <a:srgbClr val="1155CC"/>
                </a:solidFill>
                <a:latin typeface="Poppins"/>
                <a:ea typeface="Poppins"/>
                <a:cs typeface="Poppins"/>
                <a:sym typeface="Poppins"/>
                <a:hlinkClick r:id="rId1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 Philosophical Introduction to Language Models Part I: Continuity With Classic Debates</a:t>
            </a:r>
            <a:r>
              <a:rPr lang="en" sz="1100">
                <a:latin typeface="Poppins"/>
                <a:ea typeface="Poppins"/>
                <a:cs typeface="Poppins"/>
                <a:sym typeface="Poppins"/>
              </a:rPr>
              <a:t> (Milliere and Buckner 2024)</a:t>
            </a:r>
            <a:endParaRPr sz="11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21" name="Google Shape;621;p104"/>
          <p:cNvSpPr txBox="1"/>
          <p:nvPr>
            <p:ph type="title"/>
          </p:nvPr>
        </p:nvSpPr>
        <p:spPr>
          <a:xfrm>
            <a:off x="202050" y="102125"/>
            <a:ext cx="86496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Miscellaneous Resources (cont.)</a:t>
            </a:r>
            <a:endParaRPr b="1" sz="24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ransition spd="slow">
    <p:push/>
  </p:transition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5"/>
          <p:cNvSpPr txBox="1"/>
          <p:nvPr/>
        </p:nvSpPr>
        <p:spPr>
          <a:xfrm>
            <a:off x="166825" y="1919075"/>
            <a:ext cx="8688300" cy="17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Demo: Semantic Search (30 min) 🛠️</a:t>
            </a:r>
            <a:endParaRPr sz="3700">
              <a:solidFill>
                <a:schemeClr val="dk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 u="sng">
                <a:solidFill>
                  <a:schemeClr val="hlink"/>
                </a:solidFill>
                <a:latin typeface="Poppins SemiBold"/>
                <a:ea typeface="Poppins SemiBold"/>
                <a:cs typeface="Poppins SemiBold"/>
                <a:sym typeface="Poppins SemiBold"/>
                <a:hlinkClick r:id="rId3"/>
              </a:rPr>
              <a:t>Colab Notebook</a:t>
            </a:r>
            <a:endParaRPr sz="3700">
              <a:solidFill>
                <a:schemeClr val="dk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>
              <a:solidFill>
                <a:schemeClr val="dk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</p:spTree>
  </p:cSld>
  <p:clrMapOvr>
    <a:masterClrMapping/>
  </p:clrMapOvr>
  <p:transition spd="slow">
    <p:push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CFAFA"/>
        </a:solidFill>
      </p:bgPr>
    </p:bg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42"/>
          <p:cNvSpPr txBox="1"/>
          <p:nvPr/>
        </p:nvSpPr>
        <p:spPr>
          <a:xfrm>
            <a:off x="205950" y="682175"/>
            <a:ext cx="6472500" cy="39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DM Sans Medium"/>
              <a:buChar char="●"/>
            </a:pPr>
            <a:r>
              <a:rPr lang="en" sz="1800">
                <a:latin typeface="DM Sans Medium"/>
                <a:ea typeface="DM Sans Medium"/>
                <a:cs typeface="DM Sans Medium"/>
                <a:sym typeface="DM Sans Medium"/>
              </a:rPr>
              <a:t>Data Collection</a:t>
            </a:r>
            <a:endParaRPr sz="1800">
              <a:latin typeface="DM Sans Medium"/>
              <a:ea typeface="DM Sans Medium"/>
              <a:cs typeface="DM Sans Medium"/>
              <a:sym typeface="DM Sans Medium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DM Sans Medium"/>
              <a:buChar char="●"/>
            </a:pPr>
            <a:r>
              <a:rPr lang="en" sz="1800">
                <a:latin typeface="DM Sans Medium"/>
                <a:ea typeface="DM Sans Medium"/>
                <a:cs typeface="DM Sans Medium"/>
                <a:sym typeface="DM Sans Medium"/>
              </a:rPr>
              <a:t>Pretraining</a:t>
            </a:r>
            <a:endParaRPr sz="1800">
              <a:latin typeface="DM Sans Medium"/>
              <a:ea typeface="DM Sans Medium"/>
              <a:cs typeface="DM Sans Medium"/>
              <a:sym typeface="DM Sans Medium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DM Sans Medium"/>
              <a:buChar char="●"/>
            </a:pPr>
            <a:r>
              <a:rPr lang="en" sz="1800">
                <a:latin typeface="DM Sans Medium"/>
                <a:ea typeface="DM Sans Medium"/>
                <a:cs typeface="DM Sans Medium"/>
                <a:sym typeface="DM Sans Medium"/>
              </a:rPr>
              <a:t>Finetuning</a:t>
            </a:r>
            <a:endParaRPr sz="1800">
              <a:latin typeface="DM Sans Medium"/>
              <a:ea typeface="DM Sans Medium"/>
              <a:cs typeface="DM Sans Medium"/>
              <a:sym typeface="DM Sans Medium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DM Sans Medium"/>
              <a:buChar char="●"/>
            </a:pPr>
            <a:r>
              <a:rPr lang="en" sz="1800">
                <a:latin typeface="DM Sans Medium"/>
                <a:ea typeface="DM Sans Medium"/>
                <a:cs typeface="DM Sans Medium"/>
                <a:sym typeface="DM Sans Medium"/>
              </a:rPr>
              <a:t>Evaluation</a:t>
            </a:r>
            <a:endParaRPr sz="1800">
              <a:latin typeface="DM Sans Medium"/>
              <a:ea typeface="DM Sans Medium"/>
              <a:cs typeface="DM Sans Medium"/>
              <a:sym typeface="DM Sans Medium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Font typeface="DM Sans Medium"/>
              <a:buChar char="●"/>
            </a:pPr>
            <a:r>
              <a:rPr lang="en" sz="1800">
                <a:latin typeface="DM Sans Medium"/>
                <a:ea typeface="DM Sans Medium"/>
                <a:cs typeface="DM Sans Medium"/>
                <a:sym typeface="DM Sans Medium"/>
              </a:rPr>
              <a:t>Serving</a:t>
            </a:r>
            <a:endParaRPr sz="1800">
              <a:latin typeface="DM Sans Medium"/>
              <a:ea typeface="DM Sans Medium"/>
              <a:cs typeface="DM Sans Medium"/>
              <a:sym typeface="DM Sans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sp>
        <p:nvSpPr>
          <p:cNvPr id="168" name="Google Shape;168;p42"/>
          <p:cNvSpPr txBox="1"/>
          <p:nvPr>
            <p:ph type="title"/>
          </p:nvPr>
        </p:nvSpPr>
        <p:spPr>
          <a:xfrm>
            <a:off x="202050" y="102125"/>
            <a:ext cx="86496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The Stages of building and serving LLMs</a:t>
            </a:r>
            <a:endParaRPr b="1" sz="24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ransition spd="slow">
    <p:push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CFAFA"/>
        </a:solidFill>
      </p:bgPr>
    </p:bg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43"/>
          <p:cNvSpPr txBox="1"/>
          <p:nvPr/>
        </p:nvSpPr>
        <p:spPr>
          <a:xfrm>
            <a:off x="205950" y="682175"/>
            <a:ext cx="4834800" cy="14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latin typeface="DM Sans Medium"/>
                <a:ea typeface="DM Sans Medium"/>
                <a:cs typeface="DM Sans Medium"/>
                <a:sym typeface="DM Sans Medium"/>
              </a:rPr>
              <a:t>Next token prediction (aka causal language modeling)</a:t>
            </a:r>
            <a:endParaRPr sz="1500">
              <a:latin typeface="DM Sans Medium"/>
              <a:ea typeface="DM Sans Medium"/>
              <a:cs typeface="DM Sans Medium"/>
              <a:sym typeface="DM Sans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latin typeface="DM Sans Medium"/>
                <a:ea typeface="DM Sans Medium"/>
                <a:cs typeface="DM Sans Medium"/>
                <a:sym typeface="DM Sans Medium"/>
              </a:rPr>
              <a:t>“Unsupervised” - the data does not need any human labelers</a:t>
            </a:r>
            <a:endParaRPr sz="1500">
              <a:latin typeface="DM Sans Medium"/>
              <a:ea typeface="DM Sans Medium"/>
              <a:cs typeface="DM Sans Medium"/>
              <a:sym typeface="DM Sans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>
                <a:latin typeface="DM Sans Medium"/>
                <a:ea typeface="DM Sans Medium"/>
                <a:cs typeface="DM Sans Medium"/>
                <a:sym typeface="DM Sans Medium"/>
              </a:rPr>
              <a:t>Core architecture is the transformer block</a:t>
            </a:r>
            <a:endParaRPr sz="1600">
              <a:latin typeface="DM Sans Medium"/>
              <a:ea typeface="DM Sans Medium"/>
              <a:cs typeface="DM Sans Medium"/>
              <a:sym typeface="DM Sans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DM Sans Medium"/>
              <a:ea typeface="DM Sans Medium"/>
              <a:cs typeface="DM Sans Medium"/>
              <a:sym typeface="DM Sans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sp>
        <p:nvSpPr>
          <p:cNvPr id="174" name="Google Shape;174;p43"/>
          <p:cNvSpPr txBox="1"/>
          <p:nvPr>
            <p:ph type="title"/>
          </p:nvPr>
        </p:nvSpPr>
        <p:spPr>
          <a:xfrm>
            <a:off x="202050" y="102125"/>
            <a:ext cx="86496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Pretraining</a:t>
            </a:r>
            <a:endParaRPr b="1" sz="24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75" name="Google Shape;175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79569" y="556730"/>
            <a:ext cx="4153752" cy="2287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0325" y="3380750"/>
            <a:ext cx="7769502" cy="1035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theme/theme1.xml><?xml version="1.0" encoding="utf-8"?>
<a:theme xmlns:a="http://schemas.openxmlformats.org/drawingml/2006/main" xmlns:r="http://schemas.openxmlformats.org/officeDocument/2006/relationships" name="MosaicML Theme">
  <a:themeElements>
    <a:clrScheme name="Office">
      <a:dk1>
        <a:srgbClr val="EE3932"/>
      </a:dk1>
      <a:lt1>
        <a:srgbClr val="13294E"/>
      </a:lt1>
      <a:dk2>
        <a:srgbClr val="13294E"/>
      </a:dk2>
      <a:lt2>
        <a:srgbClr val="E7E6E6"/>
      </a:lt2>
      <a:accent1>
        <a:srgbClr val="070D19"/>
      </a:accent1>
      <a:accent2>
        <a:srgbClr val="EE3932"/>
      </a:accent2>
      <a:accent3>
        <a:srgbClr val="F28388"/>
      </a:accent3>
      <a:accent4>
        <a:srgbClr val="F7B023"/>
      </a:accent4>
      <a:accent5>
        <a:srgbClr val="44C8E1"/>
      </a:accent5>
      <a:accent6>
        <a:srgbClr val="FCFAFA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